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17" r:id="rId4"/>
  </p:sldMasterIdLst>
  <p:notesMasterIdLst>
    <p:notesMasterId r:id="rId43"/>
  </p:notesMasterIdLst>
  <p:handoutMasterIdLst>
    <p:handoutMasterId r:id="rId44"/>
  </p:handoutMasterIdLst>
  <p:sldIdLst>
    <p:sldId id="1877" r:id="rId5"/>
    <p:sldId id="1874" r:id="rId6"/>
    <p:sldId id="1882" r:id="rId7"/>
    <p:sldId id="1883" r:id="rId8"/>
    <p:sldId id="1888" r:id="rId9"/>
    <p:sldId id="1890" r:id="rId10"/>
    <p:sldId id="1891" r:id="rId11"/>
    <p:sldId id="1892" r:id="rId12"/>
    <p:sldId id="1893" r:id="rId13"/>
    <p:sldId id="1894" r:id="rId14"/>
    <p:sldId id="1895" r:id="rId15"/>
    <p:sldId id="1923" r:id="rId16"/>
    <p:sldId id="1896" r:id="rId17"/>
    <p:sldId id="1897" r:id="rId18"/>
    <p:sldId id="1898" r:id="rId19"/>
    <p:sldId id="1899" r:id="rId20"/>
    <p:sldId id="1900" r:id="rId21"/>
    <p:sldId id="1901" r:id="rId22"/>
    <p:sldId id="1902" r:id="rId23"/>
    <p:sldId id="1903" r:id="rId24"/>
    <p:sldId id="1904" r:id="rId25"/>
    <p:sldId id="1905" r:id="rId26"/>
    <p:sldId id="1906" r:id="rId27"/>
    <p:sldId id="1907" r:id="rId28"/>
    <p:sldId id="1920" r:id="rId29"/>
    <p:sldId id="1921" r:id="rId30"/>
    <p:sldId id="1922" r:id="rId31"/>
    <p:sldId id="1908" r:id="rId32"/>
    <p:sldId id="1909" r:id="rId33"/>
    <p:sldId id="1910" r:id="rId34"/>
    <p:sldId id="1918" r:id="rId35"/>
    <p:sldId id="1911" r:id="rId36"/>
    <p:sldId id="1912" r:id="rId37"/>
    <p:sldId id="1913" r:id="rId38"/>
    <p:sldId id="1914" r:id="rId39"/>
    <p:sldId id="1915" r:id="rId40"/>
    <p:sldId id="1916" r:id="rId41"/>
    <p:sldId id="1917" r:id="rId4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et 1" id="{1CA46CF7-019E-4A07-AEE4-E178E9B912FC}">
          <p14:sldIdLst>
            <p14:sldId id="1877"/>
            <p14:sldId id="1874"/>
            <p14:sldId id="1882"/>
            <p14:sldId id="1883"/>
            <p14:sldId id="1888"/>
            <p14:sldId id="1890"/>
            <p14:sldId id="1891"/>
            <p14:sldId id="1892"/>
            <p14:sldId id="1893"/>
            <p14:sldId id="1894"/>
            <p14:sldId id="1895"/>
            <p14:sldId id="1923"/>
            <p14:sldId id="1896"/>
            <p14:sldId id="1897"/>
            <p14:sldId id="1898"/>
            <p14:sldId id="1899"/>
            <p14:sldId id="1900"/>
            <p14:sldId id="1901"/>
            <p14:sldId id="1902"/>
            <p14:sldId id="1903"/>
            <p14:sldId id="1904"/>
            <p14:sldId id="1905"/>
            <p14:sldId id="1906"/>
            <p14:sldId id="1907"/>
            <p14:sldId id="1920"/>
            <p14:sldId id="1921"/>
            <p14:sldId id="1922"/>
            <p14:sldId id="1908"/>
            <p14:sldId id="1909"/>
            <p14:sldId id="1910"/>
            <p14:sldId id="1918"/>
            <p14:sldId id="1911"/>
            <p14:sldId id="1912"/>
            <p14:sldId id="1913"/>
            <p14:sldId id="1914"/>
            <p14:sldId id="1915"/>
            <p14:sldId id="1916"/>
            <p14:sldId id="1917"/>
          </p14:sldIdLst>
        </p14:section>
      </p14:sectionLst>
    </p:ext>
    <p:ext uri="{EFAFB233-063F-42B5-8137-9DF3F51BA10A}">
      <p15:sldGuideLst xmlns:p15="http://schemas.microsoft.com/office/powerpoint/2012/main">
        <p15:guide id="1" orient="horz" pos="2184" userDrawn="1">
          <p15:clr>
            <a:srgbClr val="A4A3A4"/>
          </p15:clr>
        </p15:guide>
        <p15:guide id="2" pos="552"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25"/>
    <a:srgbClr val="007788"/>
    <a:srgbClr val="297C2A"/>
    <a:srgbClr val="FE4387"/>
    <a:srgbClr val="F69000"/>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33" autoAdjust="0"/>
    <p:restoredTop sz="94641" autoAdjust="0"/>
  </p:normalViewPr>
  <p:slideViewPr>
    <p:cSldViewPr snapToGrid="0">
      <p:cViewPr varScale="1">
        <p:scale>
          <a:sx n="75" d="100"/>
          <a:sy n="75" d="100"/>
        </p:scale>
        <p:origin x="1104" y="43"/>
      </p:cViewPr>
      <p:guideLst>
        <p:guide orient="horz" pos="2184"/>
        <p:guide pos="552"/>
        <p:guide pos="7200"/>
        <p:guide pos="4368"/>
      </p:guideLst>
    </p:cSldViewPr>
  </p:slideViewPr>
  <p:outlineViewPr>
    <p:cViewPr>
      <p:scale>
        <a:sx n="33" d="100"/>
        <a:sy n="33" d="100"/>
      </p:scale>
      <p:origin x="0" y="-2448"/>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48" d="100"/>
          <a:sy n="48" d="100"/>
        </p:scale>
        <p:origin x="2684"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uk-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Аркуш1!$B$1</c:f>
              <c:strCache>
                <c:ptCount val="1"/>
                <c:pt idx="0">
                  <c:v>Всього робіт</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cat>
            <c:strRef>
              <c:f>Аркуш1!$A$2:$A$5</c:f>
              <c:strCache>
                <c:ptCount val="3"/>
                <c:pt idx="0">
                  <c:v>2021-2022</c:v>
                </c:pt>
                <c:pt idx="1">
                  <c:v>2022-2023</c:v>
                </c:pt>
                <c:pt idx="2">
                  <c:v>2023-2024</c:v>
                </c:pt>
              </c:strCache>
            </c:strRef>
          </c:cat>
          <c:val>
            <c:numRef>
              <c:f>Аркуш1!$B$2:$B$5</c:f>
              <c:numCache>
                <c:formatCode>General</c:formatCode>
                <c:ptCount val="4"/>
                <c:pt idx="0">
                  <c:v>2</c:v>
                </c:pt>
                <c:pt idx="1">
                  <c:v>6</c:v>
                </c:pt>
                <c:pt idx="2">
                  <c:v>4</c:v>
                </c:pt>
              </c:numCache>
            </c:numRef>
          </c:val>
          <c:extLst>
            <c:ext xmlns:c16="http://schemas.microsoft.com/office/drawing/2014/chart" uri="{C3380CC4-5D6E-409C-BE32-E72D297353CC}">
              <c16:uniqueId val="{00000000-DFF7-4CF8-9DE5-072E2C702300}"/>
            </c:ext>
          </c:extLst>
        </c:ser>
        <c:ser>
          <c:idx val="1"/>
          <c:order val="1"/>
          <c:tx>
            <c:strRef>
              <c:f>Аркуш1!$C$1</c:f>
              <c:strCache>
                <c:ptCount val="1"/>
                <c:pt idx="0">
                  <c:v>I м.</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cat>
            <c:strRef>
              <c:f>Аркуш1!$A$2:$A$5</c:f>
              <c:strCache>
                <c:ptCount val="3"/>
                <c:pt idx="0">
                  <c:v>2021-2022</c:v>
                </c:pt>
                <c:pt idx="1">
                  <c:v>2022-2023</c:v>
                </c:pt>
                <c:pt idx="2">
                  <c:v>2023-2024</c:v>
                </c:pt>
              </c:strCache>
            </c:strRef>
          </c:cat>
          <c:val>
            <c:numRef>
              <c:f>Аркуш1!$C$2:$C$5</c:f>
              <c:numCache>
                <c:formatCode>General</c:formatCode>
                <c:ptCount val="4"/>
              </c:numCache>
            </c:numRef>
          </c:val>
          <c:extLst>
            <c:ext xmlns:c16="http://schemas.microsoft.com/office/drawing/2014/chart" uri="{C3380CC4-5D6E-409C-BE32-E72D297353CC}">
              <c16:uniqueId val="{00000001-DFF7-4CF8-9DE5-072E2C702300}"/>
            </c:ext>
          </c:extLst>
        </c:ser>
        <c:ser>
          <c:idx val="2"/>
          <c:order val="2"/>
          <c:tx>
            <c:strRef>
              <c:f>Аркуш1!$D$1</c:f>
              <c:strCache>
                <c:ptCount val="1"/>
                <c:pt idx="0">
                  <c:v>II м.</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cat>
            <c:strRef>
              <c:f>Аркуш1!$A$2:$A$5</c:f>
              <c:strCache>
                <c:ptCount val="3"/>
                <c:pt idx="0">
                  <c:v>2021-2022</c:v>
                </c:pt>
                <c:pt idx="1">
                  <c:v>2022-2023</c:v>
                </c:pt>
                <c:pt idx="2">
                  <c:v>2023-2024</c:v>
                </c:pt>
              </c:strCache>
            </c:strRef>
          </c:cat>
          <c:val>
            <c:numRef>
              <c:f>Аркуш1!$D$2:$D$5</c:f>
              <c:numCache>
                <c:formatCode>General</c:formatCode>
                <c:ptCount val="4"/>
                <c:pt idx="1">
                  <c:v>1</c:v>
                </c:pt>
                <c:pt idx="2">
                  <c:v>1</c:v>
                </c:pt>
              </c:numCache>
            </c:numRef>
          </c:val>
          <c:extLst>
            <c:ext xmlns:c16="http://schemas.microsoft.com/office/drawing/2014/chart" uri="{C3380CC4-5D6E-409C-BE32-E72D297353CC}">
              <c16:uniqueId val="{00000002-DFF7-4CF8-9DE5-072E2C702300}"/>
            </c:ext>
          </c:extLst>
        </c:ser>
        <c:ser>
          <c:idx val="3"/>
          <c:order val="3"/>
          <c:tx>
            <c:strRef>
              <c:f>Аркуш1!$E$1</c:f>
              <c:strCache>
                <c:ptCount val="1"/>
                <c:pt idx="0">
                  <c:v>III м.</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cat>
            <c:strRef>
              <c:f>Аркуш1!$A$2:$A$5</c:f>
              <c:strCache>
                <c:ptCount val="3"/>
                <c:pt idx="0">
                  <c:v>2021-2022</c:v>
                </c:pt>
                <c:pt idx="1">
                  <c:v>2022-2023</c:v>
                </c:pt>
                <c:pt idx="2">
                  <c:v>2023-2024</c:v>
                </c:pt>
              </c:strCache>
            </c:strRef>
          </c:cat>
          <c:val>
            <c:numRef>
              <c:f>Аркуш1!$E$2:$E$5</c:f>
              <c:numCache>
                <c:formatCode>General</c:formatCode>
                <c:ptCount val="4"/>
                <c:pt idx="0">
                  <c:v>1</c:v>
                </c:pt>
                <c:pt idx="2">
                  <c:v>3</c:v>
                </c:pt>
              </c:numCache>
            </c:numRef>
          </c:val>
          <c:extLst>
            <c:ext xmlns:c16="http://schemas.microsoft.com/office/drawing/2014/chart" uri="{C3380CC4-5D6E-409C-BE32-E72D297353CC}">
              <c16:uniqueId val="{00000003-DFF7-4CF8-9DE5-072E2C702300}"/>
            </c:ext>
          </c:extLst>
        </c:ser>
        <c:ser>
          <c:idx val="4"/>
          <c:order val="4"/>
          <c:tx>
            <c:strRef>
              <c:f>Аркуш1!$F$1</c:f>
              <c:strCache>
                <c:ptCount val="1"/>
                <c:pt idx="0">
                  <c:v>Якісний показник</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cat>
            <c:strRef>
              <c:f>Аркуш1!$A$2:$A$5</c:f>
              <c:strCache>
                <c:ptCount val="3"/>
                <c:pt idx="0">
                  <c:v>2021-2022</c:v>
                </c:pt>
                <c:pt idx="1">
                  <c:v>2022-2023</c:v>
                </c:pt>
                <c:pt idx="2">
                  <c:v>2023-2024</c:v>
                </c:pt>
              </c:strCache>
            </c:strRef>
          </c:cat>
          <c:val>
            <c:numRef>
              <c:f>Аркуш1!$F$2:$F$5</c:f>
              <c:numCache>
                <c:formatCode>General</c:formatCode>
                <c:ptCount val="4"/>
                <c:pt idx="0">
                  <c:v>0</c:v>
                </c:pt>
                <c:pt idx="1">
                  <c:v>0</c:v>
                </c:pt>
                <c:pt idx="2">
                  <c:v>0</c:v>
                </c:pt>
              </c:numCache>
            </c:numRef>
          </c:val>
          <c:extLst>
            <c:ext xmlns:c16="http://schemas.microsoft.com/office/drawing/2014/chart" uri="{C3380CC4-5D6E-409C-BE32-E72D297353CC}">
              <c16:uniqueId val="{00000004-DFF7-4CF8-9DE5-072E2C702300}"/>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E63EFB-A45E-45D2-917C-2262C9B2BC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7B3576-EAA7-4886-8787-F094B8D8E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E40A2C-D4F8-447C-8646-65B623846323}" type="datetimeFigureOut">
              <a:rPr lang="en-US" smtClean="0"/>
              <a:t>6/14/2024</a:t>
            </a:fld>
            <a:endParaRPr lang="en-US" dirty="0"/>
          </a:p>
        </p:txBody>
      </p:sp>
      <p:sp>
        <p:nvSpPr>
          <p:cNvPr id="4" name="Footer Placeholder 3">
            <a:extLst>
              <a:ext uri="{FF2B5EF4-FFF2-40B4-BE49-F238E27FC236}">
                <a16:creationId xmlns:a16="http://schemas.microsoft.com/office/drawing/2014/main" id="{92269D18-8FB0-418D-B70C-328BCC8125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DE3EAB1-782C-4544-A059-833371A45B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CE8B11-E9E4-46BC-B69D-DFCBD15173AE}" type="slidenum">
              <a:rPr lang="en-US" smtClean="0"/>
              <a:t>‹№›</a:t>
            </a:fld>
            <a:endParaRPr lang="en-US" dirty="0"/>
          </a:p>
        </p:txBody>
      </p:sp>
    </p:spTree>
    <p:extLst>
      <p:ext uri="{BB962C8B-B14F-4D97-AF65-F5344CB8AC3E}">
        <p14:creationId xmlns:p14="http://schemas.microsoft.com/office/powerpoint/2010/main" val="3203814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6DEB7EE2-04A2-4FB2-9625-C9C73AC4D32F}" type="slidenum">
              <a:rPr lang="en-US" altLang="en-US" smtClean="0"/>
              <a:pPr/>
              <a:t>2</a:t>
            </a:fld>
            <a:endParaRPr lang="en-US" altLang="en-US" dirty="0"/>
          </a:p>
        </p:txBody>
      </p:sp>
    </p:spTree>
    <p:extLst>
      <p:ext uri="{BB962C8B-B14F-4D97-AF65-F5344CB8AC3E}">
        <p14:creationId xmlns:p14="http://schemas.microsoft.com/office/powerpoint/2010/main" val="964820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FA415FA-D077-4CB7-8CBC-8F39C7C51748}"/>
              </a:ext>
            </a:extLst>
          </p:cNvPr>
          <p:cNvSpPr>
            <a:spLocks noGrp="1"/>
          </p:cNvSpPr>
          <p:nvPr>
            <p:ph type="title" hasCustomPrompt="1"/>
          </p:nvPr>
        </p:nvSpPr>
        <p:spPr>
          <a:xfrm>
            <a:off x="3840480" y="2770632"/>
            <a:ext cx="7443216" cy="1325563"/>
          </a:xfrm>
        </p:spPr>
        <p:txBody>
          <a:bodyPr anchor="ctr">
            <a:normAutofit/>
          </a:bodyPr>
          <a:lstStyle>
            <a:lvl1pPr algn="ctr">
              <a:defRPr sz="4800" b="1"/>
            </a:lvl1pPr>
          </a:lstStyle>
          <a:p>
            <a:r>
              <a:rPr lang="en-US" dirty="0"/>
              <a:t>Click to add title</a:t>
            </a:r>
          </a:p>
        </p:txBody>
      </p:sp>
      <p:pic>
        <p:nvPicPr>
          <p:cNvPr id="2" name="Graphic 1">
            <a:extLst>
              <a:ext uri="{FF2B5EF4-FFF2-40B4-BE49-F238E27FC236}">
                <a16:creationId xmlns:a16="http://schemas.microsoft.com/office/drawing/2014/main" id="{4484D66F-7657-44F5-BAE9-F676B76CBA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00475" cy="6858000"/>
          </a:xfrm>
          <a:prstGeom prst="rect">
            <a:avLst/>
          </a:prstGeom>
        </p:spPr>
      </p:pic>
    </p:spTree>
    <p:extLst>
      <p:ext uri="{BB962C8B-B14F-4D97-AF65-F5344CB8AC3E}">
        <p14:creationId xmlns:p14="http://schemas.microsoft.com/office/powerpoint/2010/main" val="2950308505"/>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1"/>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n-lt"/>
                <a:ea typeface="+mn-ea"/>
                <a:cs typeface="Segoe UI" pitchFamily="34" charset="0"/>
              </a:defRPr>
            </a:lvl1pPr>
          </a:lstStyle>
          <a:p>
            <a:r>
              <a:rPr lang="en-US" dirty="0"/>
              <a:t>Insert Text Here</a:t>
            </a:r>
          </a:p>
        </p:txBody>
      </p:sp>
      <p:pic>
        <p:nvPicPr>
          <p:cNvPr id="6" name="Graphic 5" hidden="1">
            <a:extLst>
              <a:ext uri="{FF2B5EF4-FFF2-40B4-BE49-F238E27FC236}">
                <a16:creationId xmlns:a16="http://schemas.microsoft.com/office/drawing/2014/main" id="{1979441F-BDF5-41C8-933A-7E284F6703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52905"/>
            <a:ext cx="12192000" cy="857250"/>
          </a:xfrm>
          <a:prstGeom prst="rect">
            <a:avLst/>
          </a:prstGeom>
        </p:spPr>
      </p:pic>
      <p:pic>
        <p:nvPicPr>
          <p:cNvPr id="2" name="Graphic 1">
            <a:extLst>
              <a:ext uri="{FF2B5EF4-FFF2-40B4-BE49-F238E27FC236}">
                <a16:creationId xmlns:a16="http://schemas.microsoft.com/office/drawing/2014/main" id="{E4C7544D-BD57-4504-AC5A-951E353C24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val="241878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3"/>
                </a:solidFill>
                <a:effectLst/>
                <a:latin typeface="+mj-lt"/>
                <a:ea typeface="+mn-ea"/>
                <a:cs typeface="Segoe UI" pitchFamily="34" charset="0"/>
              </a:defRPr>
            </a:lvl1pPr>
          </a:lstStyle>
          <a:p>
            <a:r>
              <a:rPr lang="en-US" dirty="0"/>
              <a:t>Insert text here</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12" name="Graphic 11">
            <a:extLst>
              <a:ext uri="{FF2B5EF4-FFF2-40B4-BE49-F238E27FC236}">
                <a16:creationId xmlns:a16="http://schemas.microsoft.com/office/drawing/2014/main" id="{9066358F-3531-4B96-B041-02BD184014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val="1644204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2"/>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2" name="Title 1">
            <a:extLst>
              <a:ext uri="{FF2B5EF4-FFF2-40B4-BE49-F238E27FC236}">
                <a16:creationId xmlns:a16="http://schemas.microsoft.com/office/drawing/2014/main" id="{A07E4664-9EEE-4A2F-B223-5F295C6BFB16}"/>
              </a:ext>
            </a:extLst>
          </p:cNvPr>
          <p:cNvSpPr>
            <a:spLocks noGrp="1"/>
          </p:cNvSpPr>
          <p:nvPr>
            <p:ph type="title"/>
          </p:nvPr>
        </p:nvSpPr>
        <p:spPr>
          <a:xfrm>
            <a:off x="761999" y="715964"/>
            <a:ext cx="10667999" cy="646332"/>
          </a:xfrm>
        </p:spPr>
        <p:txBody>
          <a:bodyPr vert="horz" lIns="0" tIns="45720" rIns="91440" bIns="45720" rtlCol="0">
            <a:normAutofit/>
          </a:bodyPr>
          <a:lstStyle>
            <a:lvl1pPr>
              <a:defRPr lang="en-US" sz="4000" dirty="0">
                <a:solidFill>
                  <a:schemeClr val="accent3"/>
                </a:solidFill>
                <a:latin typeface="+mj-lt"/>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p14="http://schemas.microsoft.com/office/powerpoint/2010/main" val="9815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6/14/2024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42032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dirty="0"/>
              <a:t>Click to edit Master text styles</a:t>
            </a:r>
          </a:p>
          <a:p>
            <a:pPr lvl="1"/>
            <a:r>
              <a:rPr lang="en-US" dirty="0"/>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7202624" y="715962"/>
            <a:ext cx="4227375" cy="4727907"/>
          </a:xfrm>
          <a:solidFill>
            <a:schemeClr val="accent3">
              <a:lumMod val="75000"/>
            </a:schemeClr>
          </a:solidFill>
        </p:spPr>
        <p:txBody>
          <a:bodyPr/>
          <a:lstStyle>
            <a:lvl1pPr algn="ctr">
              <a:buNone/>
              <a:defRPr sz="1600"/>
            </a:lvl1pPr>
          </a:lstStyle>
          <a:p>
            <a:endParaRPr lang="en-US" dirty="0"/>
          </a:p>
        </p:txBody>
      </p:sp>
      <p:sp>
        <p:nvSpPr>
          <p:cNvPr id="3" name="Title 2">
            <a:extLst>
              <a:ext uri="{FF2B5EF4-FFF2-40B4-BE49-F238E27FC236}">
                <a16:creationId xmlns:a16="http://schemas.microsoft.com/office/drawing/2014/main" id="{164D0D78-72DF-43BD-8B4F-DE52DA013C52}"/>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pic>
        <p:nvPicPr>
          <p:cNvPr id="2" name="Graphic 1">
            <a:extLst>
              <a:ext uri="{FF2B5EF4-FFF2-40B4-BE49-F238E27FC236}">
                <a16:creationId xmlns:a16="http://schemas.microsoft.com/office/drawing/2014/main" id="{DAFD71A9-C105-43A7-88DA-9FFC5174CC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000750"/>
            <a:ext cx="12192000" cy="857250"/>
          </a:xfrm>
          <a:prstGeom prst="rect">
            <a:avLst/>
          </a:prstGeom>
        </p:spPr>
      </p:pic>
    </p:spTree>
    <p:extLst>
      <p:ext uri="{BB962C8B-B14F-4D97-AF65-F5344CB8AC3E}">
        <p14:creationId xmlns:p14="http://schemas.microsoft.com/office/powerpoint/2010/main" val="652059179"/>
      </p:ext>
    </p:extLst>
  </p:cSld>
  <p:clrMapOvr>
    <a:masterClrMapping/>
  </p:clrMapOvr>
  <p:extLst>
    <p:ext uri="{DCECCB84-F9BA-43D5-87BE-67443E8EF086}">
      <p15:sldGuideLst xmlns:p15="http://schemas.microsoft.com/office/powerpoint/2012/main">
        <p15:guide id="1" pos="4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dirty="0"/>
              <a:t>Click to edit Master text styles</a:t>
            </a:r>
          </a:p>
          <a:p>
            <a:pPr lvl="1"/>
            <a:r>
              <a:rPr lang="en-US" dirty="0"/>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a:solidFill>
            <a:schemeClr val="accent3">
              <a:lumMod val="75000"/>
            </a:schemeClr>
          </a:solidFill>
        </p:spPr>
        <p:txBody>
          <a:bodyPr/>
          <a:lstStyle>
            <a:lvl1pPr algn="ctr">
              <a:buNone/>
              <a:defRPr sz="1600"/>
            </a:lvl1pPr>
          </a:lstStyle>
          <a:p>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solidFill>
            <a:schemeClr val="accent3">
              <a:lumMod val="75000"/>
            </a:schemeClr>
          </a:solidFill>
        </p:spPr>
        <p:txBody>
          <a:bodyPr/>
          <a:lstStyle>
            <a:lvl1pPr algn="ctr">
              <a:buNone/>
              <a:defRPr sz="1600"/>
            </a:lvl1pPr>
          </a:lstStyle>
          <a:p>
            <a:endParaRPr lang="en-US" dirty="0"/>
          </a:p>
        </p:txBody>
      </p:sp>
      <p:pic>
        <p:nvPicPr>
          <p:cNvPr id="2" name="Graphic 1">
            <a:extLst>
              <a:ext uri="{FF2B5EF4-FFF2-40B4-BE49-F238E27FC236}">
                <a16:creationId xmlns:a16="http://schemas.microsoft.com/office/drawing/2014/main" id="{074AC9B3-247D-45E3-9C91-C248ADAFBA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000750"/>
            <a:ext cx="12192000" cy="857250"/>
          </a:xfrm>
          <a:prstGeom prst="rect">
            <a:avLst/>
          </a:prstGeom>
        </p:spPr>
      </p:pic>
      <p:sp>
        <p:nvSpPr>
          <p:cNvPr id="3" name="Title 2">
            <a:extLst>
              <a:ext uri="{FF2B5EF4-FFF2-40B4-BE49-F238E27FC236}">
                <a16:creationId xmlns:a16="http://schemas.microsoft.com/office/drawing/2014/main" id="{BB8295CA-882D-4533-80DA-6D6EA01257A6}"/>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p14="http://schemas.microsoft.com/office/powerpoint/2010/main" val="158729295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tx1"/>
                </a:solidFill>
              </a:defRPr>
            </a:lvl1pPr>
            <a:lvl2pPr marL="283464" indent="-283464">
              <a:spcBef>
                <a:spcPts val="1000"/>
              </a:spcBef>
              <a:defRPr sz="1800">
                <a:solidFill>
                  <a:schemeClr val="tx1"/>
                </a:solidFill>
              </a:defRPr>
            </a:lvl2pPr>
          </a:lstStyle>
          <a:p>
            <a:pPr lvl="0"/>
            <a:r>
              <a:rPr lang="en-US" dirty="0"/>
              <a:t>Click to edit Master text styles</a:t>
            </a:r>
          </a:p>
          <a:p>
            <a:pPr lvl="1"/>
            <a:r>
              <a:rPr lang="en-US" dirty="0"/>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33874" y="0"/>
            <a:ext cx="3558126"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p14="http://schemas.microsoft.com/office/powerpoint/2010/main" val="142928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dirty="0"/>
              <a:t>Click to edit Master text styles</a:t>
            </a:r>
          </a:p>
          <a:p>
            <a:pPr lvl="1"/>
            <a:r>
              <a:rPr lang="en-US" dirty="0"/>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33874" y="0"/>
            <a:ext cx="3558126"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p14="http://schemas.microsoft.com/office/powerpoint/2010/main" val="20024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533900" y="1905000"/>
            <a:ext cx="6955734" cy="3276600"/>
          </a:xfrm>
        </p:spPr>
        <p:txBody>
          <a:bodyPr/>
          <a:lstStyle>
            <a:lvl1pPr marL="0" indent="0">
              <a:buNone/>
              <a:defRPr sz="1800" b="1">
                <a:solidFill>
                  <a:schemeClr val="tx1"/>
                </a:solidFill>
              </a:defRPr>
            </a:lvl1pPr>
            <a:lvl2pPr marL="283464" indent="-283464">
              <a:spcBef>
                <a:spcPts val="1000"/>
              </a:spcBef>
              <a:defRPr sz="1800">
                <a:solidFill>
                  <a:schemeClr val="tx1"/>
                </a:solidFill>
              </a:defRPr>
            </a:lvl2pPr>
          </a:lstStyle>
          <a:p>
            <a:pPr lvl="0"/>
            <a:r>
              <a:rPr lang="en-US" dirty="0"/>
              <a:t>Click to edit Master text styles</a:t>
            </a:r>
          </a:p>
          <a:p>
            <a:pPr lvl="1"/>
            <a:r>
              <a:rPr lang="en-US" dirty="0"/>
              <a:t>Second level</a:t>
            </a:r>
          </a:p>
        </p:txBody>
      </p:sp>
      <p:pic>
        <p:nvPicPr>
          <p:cNvPr id="13" name="Graphic 12" hidden="1">
            <a:extLst>
              <a:ext uri="{FF2B5EF4-FFF2-40B4-BE49-F238E27FC236}">
                <a16:creationId xmlns:a16="http://schemas.microsoft.com/office/drawing/2014/main" id="{8393C3A4-D09E-47EB-B9F0-C1DDDEB3B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id="{B829B5F1-1C12-4A1B-A83C-BFE17D26D9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id="{0D62E947-C679-46EB-896A-20E355781CAF}"/>
              </a:ext>
            </a:extLst>
          </p:cNvPr>
          <p:cNvSpPr>
            <a:spLocks noGrp="1"/>
          </p:cNvSpPr>
          <p:nvPr>
            <p:ph type="title"/>
          </p:nvPr>
        </p:nvSpPr>
        <p:spPr>
          <a:xfrm>
            <a:off x="4533898" y="715961"/>
            <a:ext cx="6955735" cy="1189038"/>
          </a:xfrm>
        </p:spPr>
        <p:txBody>
          <a:bodyPr vert="horz" lIns="91440" tIns="45720" rIns="91440" bIns="45720" rtlCol="0" anchor="t">
            <a:normAutofit/>
          </a:bodyPr>
          <a:lstStyle>
            <a:lvl1pPr>
              <a:defRPr lang="en-US" sz="4000" i="0" cap="none" spc="-50" baseline="0">
                <a:ln w="3175">
                  <a:noFill/>
                </a:ln>
                <a:solidFill>
                  <a:schemeClr val="tx1"/>
                </a:solidFill>
                <a:effectLst/>
                <a:ea typeface="+mn-ea"/>
                <a:cs typeface="Segoe UI" pitchFamily="34" charset="0"/>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p14="http://schemas.microsoft.com/office/powerpoint/2010/main" val="220419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56"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533900" y="1905000"/>
            <a:ext cx="6955734"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dirty="0"/>
              <a:t>Click to edit Master text styles</a:t>
            </a:r>
          </a:p>
          <a:p>
            <a:pPr lvl="1"/>
            <a:r>
              <a:rPr lang="en-US" dirty="0"/>
              <a:t>Second level</a:t>
            </a:r>
          </a:p>
        </p:txBody>
      </p:sp>
      <p:pic>
        <p:nvPicPr>
          <p:cNvPr id="13" name="Graphic 12" hidden="1">
            <a:extLst>
              <a:ext uri="{FF2B5EF4-FFF2-40B4-BE49-F238E27FC236}">
                <a16:creationId xmlns:a16="http://schemas.microsoft.com/office/drawing/2014/main" id="{8393C3A4-D09E-47EB-B9F0-C1DDDEB3B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id="{B829B5F1-1C12-4A1B-A83C-BFE17D26D9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id="{0D62E947-C679-46EB-896A-20E355781CAF}"/>
              </a:ext>
            </a:extLst>
          </p:cNvPr>
          <p:cNvSpPr>
            <a:spLocks noGrp="1"/>
          </p:cNvSpPr>
          <p:nvPr>
            <p:ph type="title"/>
          </p:nvPr>
        </p:nvSpPr>
        <p:spPr>
          <a:xfrm>
            <a:off x="4533898" y="715961"/>
            <a:ext cx="6955735" cy="1189038"/>
          </a:xfrm>
        </p:spPr>
        <p:txBody>
          <a:bodyPr vert="horz" lIns="91440" tIns="45720" rIns="91440" bIns="45720" rtlCol="0" anchor="t">
            <a:normAutofit/>
          </a:bodyPr>
          <a:lstStyle>
            <a:lvl1pPr>
              <a:defRPr lang="en-US" sz="4000" i="0" cap="none" spc="-50" baseline="0">
                <a:ln w="3175">
                  <a:noFill/>
                </a:ln>
                <a:solidFill>
                  <a:schemeClr val="accent1"/>
                </a:solidFill>
                <a:effectLst/>
                <a:ea typeface="+mn-ea"/>
                <a:cs typeface="Segoe UI" pitchFamily="34" charset="0"/>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p14="http://schemas.microsoft.com/office/powerpoint/2010/main" val="75319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56"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etti Content Purple">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3"/>
                </a:solidFill>
                <a:effectLst/>
                <a:latin typeface="+mn-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3" name="Graphic 2">
            <a:extLst>
              <a:ext uri="{FF2B5EF4-FFF2-40B4-BE49-F238E27FC236}">
                <a16:creationId xmlns:a16="http://schemas.microsoft.com/office/drawing/2014/main" id="{EEE98737-74D2-46C7-8655-74871A4203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248"/>
            <a:ext cx="12192000" cy="428625"/>
          </a:xfrm>
          <a:prstGeom prst="rect">
            <a:avLst/>
          </a:prstGeom>
        </p:spPr>
      </p:pic>
      <p:pic>
        <p:nvPicPr>
          <p:cNvPr id="4" name="Graphic 3">
            <a:extLst>
              <a:ext uri="{FF2B5EF4-FFF2-40B4-BE49-F238E27FC236}">
                <a16:creationId xmlns:a16="http://schemas.microsoft.com/office/drawing/2014/main" id="{7146B861-BC3C-4898-95DE-944AB08755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40659"/>
            <a:ext cx="12192000" cy="428625"/>
          </a:xfrm>
          <a:prstGeom prst="rect">
            <a:avLst/>
          </a:prstGeom>
        </p:spPr>
      </p:pic>
    </p:spTree>
    <p:extLst>
      <p:ext uri="{BB962C8B-B14F-4D97-AF65-F5344CB8AC3E}">
        <p14:creationId xmlns:p14="http://schemas.microsoft.com/office/powerpoint/2010/main" val="284264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04" userDrawn="1">
          <p15:clr>
            <a:srgbClr val="FBAE40"/>
          </p15:clr>
        </p15:guide>
        <p15:guide id="2" pos="6127">
          <p15:clr>
            <a:srgbClr val="5ACBF0"/>
          </p15:clr>
        </p15:guide>
        <p15:guide id="3" orient="horz" pos="216" userDrawn="1">
          <p15:clr>
            <a:srgbClr val="5ACBF0"/>
          </p15:clr>
        </p15:guide>
        <p15:guide id="4" orient="horz" pos="1560" userDrawn="1">
          <p15:clr>
            <a:srgbClr val="5ACBF0"/>
          </p15:clr>
        </p15:guide>
        <p15:guide id="5" orient="horz" pos="39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fetti Content Blue">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n-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3" name="Graphic 2">
            <a:extLst>
              <a:ext uri="{FF2B5EF4-FFF2-40B4-BE49-F238E27FC236}">
                <a16:creationId xmlns:a16="http://schemas.microsoft.com/office/drawing/2014/main" id="{B4FBE5B2-2D6A-4DC6-9944-CF3D7EC50A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248"/>
            <a:ext cx="12192000" cy="428625"/>
          </a:xfrm>
          <a:prstGeom prst="rect">
            <a:avLst/>
          </a:prstGeom>
        </p:spPr>
      </p:pic>
      <p:pic>
        <p:nvPicPr>
          <p:cNvPr id="8" name="Graphic 7">
            <a:extLst>
              <a:ext uri="{FF2B5EF4-FFF2-40B4-BE49-F238E27FC236}">
                <a16:creationId xmlns:a16="http://schemas.microsoft.com/office/drawing/2014/main" id="{B9407BD0-C2EE-44A7-8749-433953FD1F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40659"/>
            <a:ext cx="12192000" cy="428625"/>
          </a:xfrm>
          <a:prstGeom prst="rect">
            <a:avLst/>
          </a:prstGeom>
        </p:spPr>
      </p:pic>
    </p:spTree>
    <p:extLst>
      <p:ext uri="{BB962C8B-B14F-4D97-AF65-F5344CB8AC3E}">
        <p14:creationId xmlns:p14="http://schemas.microsoft.com/office/powerpoint/2010/main" val="370105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84" userDrawn="1">
          <p15:clr>
            <a:srgbClr val="FBAE40"/>
          </p15:clr>
        </p15:guide>
        <p15:guide id="2" pos="6127">
          <p15:clr>
            <a:srgbClr val="5ACBF0"/>
          </p15:clr>
        </p15:guide>
        <p15:guide id="3" orient="horz" pos="216" userDrawn="1">
          <p15:clr>
            <a:srgbClr val="5ACBF0"/>
          </p15:clr>
        </p15:guide>
        <p15:guide id="4" orient="horz" pos="4128" userDrawn="1">
          <p15:clr>
            <a:srgbClr val="5ACBF0"/>
          </p15:clr>
        </p15:guide>
        <p15:guide id="5" orient="horz" pos="39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6/14/2024</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1595586410"/>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9" r:id="rId5"/>
    <p:sldLayoutId id="2147483730"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9.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9.xml"/><Relationship Id="rId5" Type="http://schemas.openxmlformats.org/officeDocument/2006/relationships/image" Target="../media/image28.jpg"/><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9.xml"/><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9.xml"/><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9.xml"/><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9.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1D0515-580F-C7B7-DF8B-FB97E61160F1}"/>
              </a:ext>
            </a:extLst>
          </p:cNvPr>
          <p:cNvSpPr txBox="1"/>
          <p:nvPr/>
        </p:nvSpPr>
        <p:spPr>
          <a:xfrm>
            <a:off x="710119" y="598128"/>
            <a:ext cx="7120647" cy="5661743"/>
          </a:xfrm>
          <a:prstGeom prst="rect">
            <a:avLst/>
          </a:prstGeom>
          <a:noFill/>
        </p:spPr>
        <p:txBody>
          <a:bodyPr wrap="square" rtlCol="0">
            <a:spAutoFit/>
          </a:bodyPr>
          <a:lstStyle/>
          <a:p>
            <a:pPr algn="ctr">
              <a:lnSpc>
                <a:spcPct val="115000"/>
              </a:lnSpc>
              <a:spcAft>
                <a:spcPts val="800"/>
              </a:spcAft>
            </a:pPr>
            <a:r>
              <a:rPr lang="ru-RU" sz="3600"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ЗВІТ ДИРЕКТОРА</a:t>
            </a:r>
            <a:endParaRPr lang="uk-UA" sz="36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uk-UA" sz="3600"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КОМУНАЛЬНОГО ЗАКЛАДУ </a:t>
            </a:r>
            <a:endParaRPr lang="uk-UA" sz="36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uk-UA" sz="3600"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«ЗОЛОТОНІСЬКА СПЕЦІАЛЬНА </a:t>
            </a:r>
          </a:p>
          <a:p>
            <a:pPr algn="ctr">
              <a:lnSpc>
                <a:spcPct val="115000"/>
              </a:lnSpc>
              <a:spcAft>
                <a:spcPts val="800"/>
              </a:spcAft>
            </a:pPr>
            <a:r>
              <a:rPr lang="uk-UA" sz="3600"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ШКОЛА ЧЕРКАСЬКОЇ ОБЛАСНОЇ РАДИ»</a:t>
            </a:r>
            <a:endParaRPr lang="uk-UA" sz="36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uk-UA" sz="3600"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САХНО Тетяни Миколаївни</a:t>
            </a:r>
            <a:endParaRPr lang="uk-UA" sz="36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ru-RU" sz="3600"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за 2023-2024 </a:t>
            </a:r>
            <a:r>
              <a:rPr lang="ru-RU" sz="3600" b="1"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навчальний</a:t>
            </a:r>
            <a:r>
              <a:rPr lang="ru-RU" sz="3600"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3600" b="1"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рік</a:t>
            </a:r>
            <a:endParaRPr lang="uk-UA" sz="36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517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675E75-1038-484A-18A6-8575FBECCCC8}"/>
              </a:ext>
            </a:extLst>
          </p:cNvPr>
          <p:cNvSpPr txBox="1"/>
          <p:nvPr/>
        </p:nvSpPr>
        <p:spPr>
          <a:xfrm>
            <a:off x="437745" y="953311"/>
            <a:ext cx="11342451" cy="6038063"/>
          </a:xfrm>
          <a:prstGeom prst="rect">
            <a:avLst/>
          </a:prstGeom>
          <a:noFill/>
        </p:spPr>
        <p:txBody>
          <a:bodyPr wrap="square" rtlCol="0">
            <a:spAutoFit/>
          </a:bodyPr>
          <a:lstStyle/>
          <a:p>
            <a:pPr indent="449580" algn="just">
              <a:lnSpc>
                <a:spcPct val="115000"/>
              </a:lnSpc>
            </a:pPr>
            <a:r>
              <a:rPr lang="uk-UA"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Адміністрацією закладу проводився моніторинг стану відвідування, підготовки учнів до навчальних онлайн-занять, дотримання педагогами вимог Санітарного регламенту.</a:t>
            </a:r>
          </a:p>
          <a:p>
            <a:pPr indent="44958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Педагогічні працівники закладу брали участь у конкурсі на кращий електронний освітній ресурс:</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000" b="1"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ІІ місце</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 отримала вчитель розвитку мовлення Горьова І.М. за електронний посібник «Тестові завдання корекційно-</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розвиткового</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заняття «Розвиток мовлення» розроблені для учнів 1-10 класів, що мають особливі освітні потреби».</a:t>
            </a:r>
          </a:p>
          <a:p>
            <a:pPr algn="just">
              <a:lnSpc>
                <a:spcPct val="115000"/>
              </a:lnSpc>
              <a:spcAft>
                <a:spcPts val="800"/>
              </a:spcAft>
            </a:pPr>
            <a:r>
              <a:rPr lang="uk-UA" sz="2000" b="1"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ІІІ місце</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 отримали:</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вчитель української мови і літератури Шкурко Т.Г. за електронний посібник «На допомогу вчителю.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Відеоуроки</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з української мови та літератури».</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вчитель-логопед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Сергеєва</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Н.В.  за електронний посібник «Логопедичні вправи. Автоматизації та закріплення звуків у мовленні. Диференціація сонорних звуків».</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вихователь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Нежевенко</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Л.В. за електронний посібник «На допомогу вихователю».</a:t>
            </a:r>
          </a:p>
          <a:p>
            <a:pPr algn="just">
              <a:lnSpc>
                <a:spcPct val="115000"/>
              </a:lnSpc>
              <a:spcAft>
                <a:spcPts val="800"/>
              </a:spcAft>
            </a:pP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uk-UA" sz="20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456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я 2">
            <a:extLst>
              <a:ext uri="{FF2B5EF4-FFF2-40B4-BE49-F238E27FC236}">
                <a16:creationId xmlns:a16="http://schemas.microsoft.com/office/drawing/2014/main" id="{4FF46907-CBB2-14C7-48BE-142D746F099F}"/>
              </a:ext>
            </a:extLst>
          </p:cNvPr>
          <p:cNvGraphicFramePr>
            <a:graphicFrameLocks noGrp="1"/>
          </p:cNvGraphicFramePr>
          <p:nvPr>
            <p:extLst>
              <p:ext uri="{D42A27DB-BD31-4B8C-83A1-F6EECF244321}">
                <p14:modId xmlns:p14="http://schemas.microsoft.com/office/powerpoint/2010/main" val="2961513528"/>
              </p:ext>
            </p:extLst>
          </p:nvPr>
        </p:nvGraphicFramePr>
        <p:xfrm>
          <a:off x="3117565" y="4516084"/>
          <a:ext cx="5606674" cy="1610108"/>
        </p:xfrm>
        <a:graphic>
          <a:graphicData uri="http://schemas.openxmlformats.org/drawingml/2006/table">
            <a:tbl>
              <a:tblPr firstRow="1" firstCol="1" bandRow="1">
                <a:tableStyleId>{5C22544A-7EE6-4342-B048-85BDC9FD1C3A}</a:tableStyleId>
              </a:tblPr>
              <a:tblGrid>
                <a:gridCol w="1257300">
                  <a:extLst>
                    <a:ext uri="{9D8B030D-6E8A-4147-A177-3AD203B41FA5}">
                      <a16:colId xmlns:a16="http://schemas.microsoft.com/office/drawing/2014/main" val="2501560128"/>
                    </a:ext>
                  </a:extLst>
                </a:gridCol>
                <a:gridCol w="1170305">
                  <a:extLst>
                    <a:ext uri="{9D8B030D-6E8A-4147-A177-3AD203B41FA5}">
                      <a16:colId xmlns:a16="http://schemas.microsoft.com/office/drawing/2014/main" val="140844600"/>
                    </a:ext>
                  </a:extLst>
                </a:gridCol>
                <a:gridCol w="541020">
                  <a:extLst>
                    <a:ext uri="{9D8B030D-6E8A-4147-A177-3AD203B41FA5}">
                      <a16:colId xmlns:a16="http://schemas.microsoft.com/office/drawing/2014/main" val="3923300363"/>
                    </a:ext>
                  </a:extLst>
                </a:gridCol>
                <a:gridCol w="313314">
                  <a:extLst>
                    <a:ext uri="{9D8B030D-6E8A-4147-A177-3AD203B41FA5}">
                      <a16:colId xmlns:a16="http://schemas.microsoft.com/office/drawing/2014/main" val="1768177670"/>
                    </a:ext>
                  </a:extLst>
                </a:gridCol>
                <a:gridCol w="977900">
                  <a:extLst>
                    <a:ext uri="{9D8B030D-6E8A-4147-A177-3AD203B41FA5}">
                      <a16:colId xmlns:a16="http://schemas.microsoft.com/office/drawing/2014/main" val="592029700"/>
                    </a:ext>
                  </a:extLst>
                </a:gridCol>
                <a:gridCol w="1346835">
                  <a:extLst>
                    <a:ext uri="{9D8B030D-6E8A-4147-A177-3AD203B41FA5}">
                      <a16:colId xmlns:a16="http://schemas.microsoft.com/office/drawing/2014/main" val="2269694728"/>
                    </a:ext>
                  </a:extLst>
                </a:gridCol>
              </a:tblGrid>
              <a:tr h="0">
                <a:tc>
                  <a:txBody>
                    <a:bodyPr/>
                    <a:lstStyle/>
                    <a:p>
                      <a:pPr algn="ctr">
                        <a:lnSpc>
                          <a:spcPct val="115000"/>
                        </a:lnSpc>
                        <a:spcAft>
                          <a:spcPts val="800"/>
                        </a:spcAft>
                      </a:pPr>
                      <a:r>
                        <a:rPr lang="uk-UA" sz="1600" kern="0" dirty="0">
                          <a:effectLst/>
                        </a:rPr>
                        <a:t>Навчальні роки</a:t>
                      </a: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uk-UA" sz="1600" kern="0" dirty="0">
                          <a:effectLst/>
                        </a:rPr>
                        <a:t>Всього робіт</a:t>
                      </a: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uk-UA" sz="1600" kern="0">
                          <a:effectLst/>
                        </a:rPr>
                        <a:t>І м.</a:t>
                      </a:r>
                      <a:endParaRPr lang="uk-U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uk-UA" sz="1600" kern="0">
                          <a:effectLst/>
                        </a:rPr>
                        <a:t>ІІ м.</a:t>
                      </a:r>
                      <a:endParaRPr lang="uk-U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uk-UA" sz="1600" kern="0" dirty="0">
                          <a:effectLst/>
                        </a:rPr>
                        <a:t>ІІІ м.</a:t>
                      </a: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uk-UA" sz="1600" kern="0">
                          <a:effectLst/>
                        </a:rPr>
                        <a:t>Якісний показник</a:t>
                      </a:r>
                      <a:endParaRPr lang="uk-U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3754301"/>
                  </a:ext>
                </a:extLst>
              </a:tr>
              <a:tr h="0">
                <a:tc>
                  <a:txBody>
                    <a:bodyPr/>
                    <a:lstStyle/>
                    <a:p>
                      <a:pPr algn="ctr">
                        <a:lnSpc>
                          <a:spcPct val="115000"/>
                        </a:lnSpc>
                        <a:spcAft>
                          <a:spcPts val="800"/>
                        </a:spcAft>
                      </a:pPr>
                      <a:r>
                        <a:rPr lang="uk-UA" sz="1600" kern="0">
                          <a:effectLst/>
                        </a:rPr>
                        <a:t>2021-2022</a:t>
                      </a:r>
                      <a:endParaRPr lang="uk-U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uk-UA" sz="1600" kern="0" dirty="0">
                          <a:effectLst/>
                        </a:rPr>
                        <a:t>2</a:t>
                      </a: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uk-UA" sz="1600" kern="0">
                          <a:effectLst/>
                        </a:rPr>
                        <a:t>-</a:t>
                      </a:r>
                      <a:endParaRPr lang="uk-U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uk-UA" sz="1600" kern="0">
                          <a:effectLst/>
                        </a:rPr>
                        <a:t>- </a:t>
                      </a:r>
                      <a:endParaRPr lang="uk-U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uk-UA" sz="1600" kern="0">
                          <a:effectLst/>
                        </a:rPr>
                        <a:t>1</a:t>
                      </a:r>
                      <a:endParaRPr lang="uk-U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uk-UA" sz="1600" kern="0">
                          <a:effectLst/>
                        </a:rPr>
                        <a:t>1 (50%)</a:t>
                      </a:r>
                      <a:endParaRPr lang="uk-U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1894808"/>
                  </a:ext>
                </a:extLst>
              </a:tr>
              <a:tr h="0">
                <a:tc>
                  <a:txBody>
                    <a:bodyPr/>
                    <a:lstStyle/>
                    <a:p>
                      <a:pPr algn="ctr">
                        <a:lnSpc>
                          <a:spcPct val="115000"/>
                        </a:lnSpc>
                        <a:spcAft>
                          <a:spcPts val="800"/>
                        </a:spcAft>
                      </a:pPr>
                      <a:r>
                        <a:rPr lang="uk-UA" sz="1600" kern="0">
                          <a:effectLst/>
                        </a:rPr>
                        <a:t>2022-2023</a:t>
                      </a:r>
                      <a:endParaRPr lang="uk-U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uk-UA" sz="1600" kern="0" dirty="0">
                          <a:effectLst/>
                        </a:rPr>
                        <a:t>6</a:t>
                      </a: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uk-UA" sz="1600" kern="0">
                          <a:effectLst/>
                        </a:rPr>
                        <a:t>-</a:t>
                      </a:r>
                      <a:endParaRPr lang="uk-U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uk-UA" sz="1600" kern="0">
                          <a:effectLst/>
                        </a:rPr>
                        <a:t>1</a:t>
                      </a:r>
                      <a:endParaRPr lang="uk-U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uk-UA" sz="1600" kern="0">
                          <a:effectLst/>
                        </a:rPr>
                        <a:t>-</a:t>
                      </a:r>
                      <a:endParaRPr lang="uk-U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uk-UA" sz="1600" kern="0">
                          <a:effectLst/>
                        </a:rPr>
                        <a:t>1 (17%)</a:t>
                      </a:r>
                      <a:endParaRPr lang="uk-U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0123411"/>
                  </a:ext>
                </a:extLst>
              </a:tr>
              <a:tr h="238125">
                <a:tc>
                  <a:txBody>
                    <a:bodyPr/>
                    <a:lstStyle/>
                    <a:p>
                      <a:pPr algn="ctr">
                        <a:lnSpc>
                          <a:spcPct val="115000"/>
                        </a:lnSpc>
                        <a:spcAft>
                          <a:spcPts val="800"/>
                        </a:spcAft>
                      </a:pPr>
                      <a:r>
                        <a:rPr lang="uk-UA" sz="1600" kern="0">
                          <a:effectLst/>
                        </a:rPr>
                        <a:t>2023-2024</a:t>
                      </a:r>
                      <a:endParaRPr lang="uk-U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uk-UA" sz="1600" kern="0">
                          <a:effectLst/>
                        </a:rPr>
                        <a:t>4</a:t>
                      </a:r>
                      <a:endParaRPr lang="uk-U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uk-UA" sz="1600" kern="0">
                          <a:effectLst/>
                        </a:rPr>
                        <a:t>-</a:t>
                      </a:r>
                      <a:endParaRPr lang="uk-U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uk-UA" sz="1600" kern="0">
                          <a:effectLst/>
                        </a:rPr>
                        <a:t>1 </a:t>
                      </a:r>
                      <a:endParaRPr lang="uk-U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uk-UA" sz="1600" kern="0">
                          <a:effectLst/>
                        </a:rPr>
                        <a:t>3</a:t>
                      </a:r>
                      <a:endParaRPr lang="uk-U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uk-UA" sz="1600" kern="0" dirty="0">
                          <a:effectLst/>
                        </a:rPr>
                        <a:t>4(100%)</a:t>
                      </a: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6257323"/>
                  </a:ext>
                </a:extLst>
              </a:tr>
            </a:tbl>
          </a:graphicData>
        </a:graphic>
      </p:graphicFrame>
      <p:sp>
        <p:nvSpPr>
          <p:cNvPr id="5" name="TextBox 4">
            <a:extLst>
              <a:ext uri="{FF2B5EF4-FFF2-40B4-BE49-F238E27FC236}">
                <a16:creationId xmlns:a16="http://schemas.microsoft.com/office/drawing/2014/main" id="{476C4E19-F659-3443-0A59-9EF2AFABF1DE}"/>
              </a:ext>
            </a:extLst>
          </p:cNvPr>
          <p:cNvSpPr txBox="1"/>
          <p:nvPr/>
        </p:nvSpPr>
        <p:spPr>
          <a:xfrm>
            <a:off x="369651" y="593387"/>
            <a:ext cx="11488366" cy="4272965"/>
          </a:xfrm>
          <a:prstGeom prst="rect">
            <a:avLst/>
          </a:prstGeom>
          <a:noFill/>
        </p:spPr>
        <p:txBody>
          <a:bodyPr wrap="square" rtlCol="0">
            <a:spAutoFit/>
          </a:bodyPr>
          <a:lstStyle/>
          <a:p>
            <a:pPr indent="44958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Цифрові розробки  можуть бути використані педагогами для організації дистанційного навчання,  при підготовці до занять, як мультимедійний супровід до уроків  та позакласних заходів,  для закріплення та перевірки знань та умінь учнів,  допоможуть педагогічним працівникам ефективніше та цікавіше організувати освітній процес.</a:t>
            </a:r>
          </a:p>
          <a:p>
            <a:pPr indent="448310" algn="just">
              <a:lnSpc>
                <a:spcPct val="115000"/>
              </a:lnSpc>
              <a:spcBef>
                <a:spcPts val="120"/>
              </a:spcBef>
              <a:spcAft>
                <a:spcPts val="800"/>
              </a:spcAft>
            </a:pP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Експертиза матеріалів показала, що роботи відповідають вимогам щодо оформлення, характеризуються новизною і актуальністю тем, різноманітні за тематикою, відповідають нормативним документам, державним освітнім стандартам, мають високий рівень естетичного оформлення і практичного спрямування.  </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8310" algn="just">
              <a:lnSpc>
                <a:spcPct val="115000"/>
              </a:lnSpc>
              <a:spcBef>
                <a:spcPts val="120"/>
              </a:spcBef>
              <a:spcAft>
                <a:spcPts val="800"/>
              </a:spcAft>
            </a:pP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У порівнянні з минулим навчальним роком результативність участі педагогів закладу в обласній  виставці педагогічних інновацій збільшилась (таблиця 1).</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uk-UA" sz="20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496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іаграма 3">
            <a:extLst>
              <a:ext uri="{FF2B5EF4-FFF2-40B4-BE49-F238E27FC236}">
                <a16:creationId xmlns:a16="http://schemas.microsoft.com/office/drawing/2014/main" id="{3A1F445F-425D-0052-3E60-74B08D6E94B2}"/>
              </a:ext>
            </a:extLst>
          </p:cNvPr>
          <p:cNvGraphicFramePr/>
          <p:nvPr>
            <p:extLst>
              <p:ext uri="{D42A27DB-BD31-4B8C-83A1-F6EECF244321}">
                <p14:modId xmlns:p14="http://schemas.microsoft.com/office/powerpoint/2010/main" val="2605783986"/>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683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791E69-B6AD-FD11-2A7A-BF0A5E970892}"/>
              </a:ext>
            </a:extLst>
          </p:cNvPr>
          <p:cNvSpPr txBox="1"/>
          <p:nvPr/>
        </p:nvSpPr>
        <p:spPr>
          <a:xfrm>
            <a:off x="466928" y="603115"/>
            <a:ext cx="11293812" cy="5634363"/>
          </a:xfrm>
          <a:prstGeom prst="rect">
            <a:avLst/>
          </a:prstGeom>
          <a:noFill/>
        </p:spPr>
        <p:txBody>
          <a:bodyPr wrap="square" rtlCol="0">
            <a:spAutoFit/>
          </a:bodyPr>
          <a:lstStyle/>
          <a:p>
            <a:pPr indent="44958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Педагоги школи упродовж року брали участь в інтернет-заходах та інтернет-семінарах на таких платформах: </a:t>
            </a:r>
          </a:p>
          <a:p>
            <a:pPr indent="44958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ДНУ «Інститут модернізації змісту освіти»: Перша психологічна допомога під час та після війни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Гасаненко</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ОВ., Шкурко Т.Г.,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Бабляк</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С.В.,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Анацька</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Л.Л.,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Кир’яченко</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Н.М.)</a:t>
            </a:r>
          </a:p>
          <a:p>
            <a:pPr indent="44958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Асоціація інноваційної та цифрової освіти - «Курс «Практичні навички подолання стресу» (Горьова І.М.,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Бабляк</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С.В.,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Анацька</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Л.Л.); Курс «Перша психологічна допомога під час та після війни»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Бабляк</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С.В.)</a:t>
            </a:r>
          </a:p>
          <a:p>
            <a:pPr indent="44958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ТОВ «На Урок»: Інтернет-конференція «Інклюзивна освіта: запитання та відповіді»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Гасаненко</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О.В., Горьова І.М.)</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ГС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Освіторія</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Курс «Розумію: курс з психологічно-емоційної підтримки» (Горьова І.М.), Курс «Наздоженемо: Курс про подолання освітніх втрат з української мови та літератури» (Шкурко Т.Г.).</a:t>
            </a:r>
          </a:p>
          <a:p>
            <a:pPr indent="44958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PROMETHEUS. Курс «Наука про навчання: Що має знати кожен вчитель?» (Сусла Н.В.)</a:t>
            </a:r>
          </a:p>
          <a:p>
            <a:pPr indent="44958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СПК ІППО «Особливості укладання індивідуальної програми розвитку здобувача освіти:</a:t>
            </a:r>
            <a:endParaRPr lang="uk-UA" sz="20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2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BB1187-0A24-626A-BC4A-57244EBC1FC9}"/>
              </a:ext>
            </a:extLst>
          </p:cNvPr>
          <p:cNvSpPr txBox="1"/>
          <p:nvPr/>
        </p:nvSpPr>
        <p:spPr>
          <a:xfrm>
            <a:off x="376136" y="635784"/>
            <a:ext cx="11439728" cy="6222216"/>
          </a:xfrm>
          <a:prstGeom prst="rect">
            <a:avLst/>
          </a:prstGeom>
          <a:noFill/>
        </p:spPr>
        <p:txBody>
          <a:bodyPr wrap="square" rtlCol="0">
            <a:spAutoFit/>
          </a:bodyPr>
          <a:lstStyle/>
          <a:p>
            <a:pPr indent="44958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ТОВ «На Урок» Інтернет-конференція «Інклюзивна освіта: запитання та відповіді» (Горьова І.М.)</a:t>
            </a:r>
          </a:p>
          <a:p>
            <a:pPr indent="44958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Мають публікації у фахових виданнях: вчитель історії України Луцик О.М.,  практичний психолог Мозгова В.І. та вчитель початкових класів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Гевці</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Л.П.</a:t>
            </a:r>
          </a:p>
          <a:p>
            <a:pPr indent="44958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Всі педагогічні працівники закладу взяли участь у «Педагогічному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профтесті</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та отримали </a:t>
            </a:r>
            <a:r>
              <a:rPr lang="uk-UA" sz="2000" b="1"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відмінний</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результат. </a:t>
            </a:r>
          </a:p>
          <a:p>
            <a:pPr algn="just">
              <a:lnSpc>
                <a:spcPct val="115000"/>
              </a:lnSpc>
            </a:pPr>
            <a:r>
              <a:rPr lang="uk-UA"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Підвищенню рівня професійної компетентності педагогів сприяє атестація педагогічних працівників закладу, яка здійснюється відповідно до Типового положення про атестацію педагогічних працівників України. У наявності перспективне та поточне планування атестації педагогічних працівників, щорічне корегування перспективного й поточного планування. Плани атестації педагогічних кадрів виконуються. Своєчасно та якісно оформлюються відповідні документи (у наявності накази, протоколи, атестаційні листи, звітна документація).</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Пройшли атестацію у 2023-2024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н.р</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10 педагогічних працівників:   </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1 – на відповідність займаній посаді: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Гасаненко</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О.В. – заступник директора з навчальної роботи;</a:t>
            </a:r>
          </a:p>
          <a:p>
            <a:pPr algn="just">
              <a:lnSpc>
                <a:spcPct val="115000"/>
              </a:lnSpc>
            </a:pPr>
            <a:endParaRPr lang="uk-UA"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uk-UA" sz="20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56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219B80-094D-C499-3D25-4FE7298E5772}"/>
              </a:ext>
            </a:extLst>
          </p:cNvPr>
          <p:cNvSpPr txBox="1"/>
          <p:nvPr/>
        </p:nvSpPr>
        <p:spPr>
          <a:xfrm>
            <a:off x="408562" y="554477"/>
            <a:ext cx="11537004" cy="6232475"/>
          </a:xfrm>
          <a:prstGeom prst="rect">
            <a:avLst/>
          </a:prstGeom>
          <a:noFill/>
        </p:spPr>
        <p:txBody>
          <a:bodyPr wrap="square" rtlCol="0">
            <a:spAutoFit/>
          </a:bodyPr>
          <a:lstStyle/>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1 – на присвоєння педагогічного звання «старший учитель»:</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Луцик О.М. – учитель історії України;</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2 -   на підтвердження раніше присвоєної кваліфікаційної категорії  «спеціаліст вищої категорії» та педагогічного звання «старший учитель»:</a:t>
            </a:r>
          </a:p>
          <a:p>
            <a:pPr algn="just">
              <a:lnSpc>
                <a:spcPct val="115000"/>
              </a:lnSpc>
              <a:spcAft>
                <a:spcPts val="800"/>
              </a:spcAft>
            </a:pP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Кир’яченко</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Н.М. – учитель математики;</a:t>
            </a:r>
          </a:p>
          <a:p>
            <a:pPr algn="just">
              <a:lnSpc>
                <a:spcPct val="115000"/>
              </a:lnSpc>
              <a:spcAft>
                <a:spcPts val="800"/>
              </a:spcAft>
            </a:pP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Бабляк</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С.В. – учитель соціально-побутового орієнтування;</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4 –  на підтвердження раніше присвоєної кваліфікаційної категорії  «спеціаліст вищої категорії»:</a:t>
            </a:r>
          </a:p>
          <a:p>
            <a:pPr algn="just">
              <a:lnSpc>
                <a:spcPct val="115000"/>
              </a:lnSpc>
              <a:spcAft>
                <a:spcPts val="800"/>
              </a:spcAft>
            </a:pP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Локоть</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Ю.В. – учитель початкових класів;</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Луцик О.М. – учитель історії;</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Марченко Л.М. – вихователь;</a:t>
            </a:r>
          </a:p>
          <a:p>
            <a:pPr algn="just">
              <a:lnSpc>
                <a:spcPct val="115000"/>
              </a:lnSpc>
              <a:spcAft>
                <a:spcPts val="800"/>
              </a:spcAft>
            </a:pP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Желєва</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О.І. – вихователь;</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2 –  на підтвердження  раніше присвоєної кваліфікаційної категорії «спеціаліст першої категорії»:</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Черниш В.І. – учитель початкових класів;</a:t>
            </a:r>
          </a:p>
          <a:p>
            <a:endParaRPr lang="uk-UA" sz="20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016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DCB472-1E53-0252-1977-43349BDC3440}"/>
              </a:ext>
            </a:extLst>
          </p:cNvPr>
          <p:cNvSpPr txBox="1"/>
          <p:nvPr/>
        </p:nvSpPr>
        <p:spPr>
          <a:xfrm>
            <a:off x="340468" y="856034"/>
            <a:ext cx="11459183" cy="1632755"/>
          </a:xfrm>
          <a:prstGeom prst="rect">
            <a:avLst/>
          </a:prstGeom>
          <a:noFill/>
        </p:spPr>
        <p:txBody>
          <a:bodyPr wrap="square" rtlCol="0">
            <a:spAutoFit/>
          </a:bodyPr>
          <a:lstStyle/>
          <a:p>
            <a:pPr algn="just">
              <a:lnSpc>
                <a:spcPct val="115000"/>
              </a:lnSpc>
              <a:spcAft>
                <a:spcPts val="800"/>
              </a:spcAft>
            </a:pPr>
            <a:r>
              <a:rPr lang="uk-UA" sz="18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Нежевенко</a:t>
            </a:r>
            <a:r>
              <a:rPr lang="uk-UA" sz="18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Л.В. – вихователь;</a:t>
            </a:r>
          </a:p>
          <a:p>
            <a:pPr algn="just">
              <a:lnSpc>
                <a:spcPct val="115000"/>
              </a:lnSpc>
              <a:spcAft>
                <a:spcPts val="800"/>
              </a:spcAft>
            </a:pPr>
            <a:r>
              <a:rPr lang="uk-UA" sz="18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1 - на присвоєння кваліфікаційної категорії «спеціаліст другої категорії»:</a:t>
            </a:r>
          </a:p>
          <a:p>
            <a:pPr algn="just">
              <a:lnSpc>
                <a:spcPct val="115000"/>
              </a:lnSpc>
              <a:spcAft>
                <a:spcPts val="800"/>
              </a:spcAft>
            </a:pPr>
            <a:r>
              <a:rPr lang="uk-UA" sz="18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Сусла Н.В. – учитель трудового навчання.</a:t>
            </a:r>
          </a:p>
          <a:p>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039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F29B88-0B5C-54C4-019D-6718CB697ED8}"/>
              </a:ext>
            </a:extLst>
          </p:cNvPr>
          <p:cNvSpPr txBox="1"/>
          <p:nvPr/>
        </p:nvSpPr>
        <p:spPr>
          <a:xfrm>
            <a:off x="395591" y="603115"/>
            <a:ext cx="11400817" cy="6232475"/>
          </a:xfrm>
          <a:prstGeom prst="rect">
            <a:avLst/>
          </a:prstGeom>
          <a:noFill/>
        </p:spPr>
        <p:txBody>
          <a:bodyPr wrap="square" rtlCol="0">
            <a:spAutoFit/>
          </a:bodyPr>
          <a:lstStyle/>
          <a:p>
            <a:pPr lvl="0" algn="ctr" fontAlgn="base">
              <a:tabLst>
                <a:tab pos="228600" algn="l"/>
              </a:tabLst>
            </a:pPr>
            <a:r>
              <a:rPr lang="en-US" sz="2000"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V</a:t>
            </a:r>
            <a:r>
              <a:rPr lang="uk-UA" sz="2000" b="1"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СТВОРЕННЯ ВИХОВНОГО СЕРЕДОВИЩА ДЛЯ ІНДИВІДУАЛЬНОГО РОЗВИТКУ ЗДОБУВАЧІВ ОСВІТИ</a:t>
            </a:r>
            <a:endParaRPr lang="uk-UA"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Педагоги школи глибоко усвідомлюють, що соціальна адаптація учнів з особливими освітніми потребами, розуміння ними своїх прав та свідомого виконання обов’язків у значній мірі залежить від правильно визначених та обраних шляхів реалізації виховного процесу. Тому пріоритетними питаннями у виховній роботі школи залишається забезпечення всебічного розвитку особистості, сприяння її самовихованню й самореалізації, спрямування їх у своїй діяльності керуватися загальнолюдськими цінностями, глибоко розуміти традиції свого народу.</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Вся виховна робота у закладі в 2023-2024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н.р</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була спрямована на виконання завдань, поставлених Конвенцією про права дитини, Законами України «Про освіту», «Про охорону дитинства», Основними орієнтирами виховання загальноосвітніх навчальних закладів України.</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Виховна діяльність школи була спрямована за напрямками:</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Превентивне виховання;</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Морально-етичне виховання;</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Громадсько-патріотичне виховання;</a:t>
            </a:r>
          </a:p>
          <a:p>
            <a:endParaRPr lang="uk-UA" sz="20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482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8789E9-A1AF-2890-F304-7723B16446C2}"/>
              </a:ext>
            </a:extLst>
          </p:cNvPr>
          <p:cNvSpPr txBox="1"/>
          <p:nvPr/>
        </p:nvSpPr>
        <p:spPr>
          <a:xfrm>
            <a:off x="535022" y="683056"/>
            <a:ext cx="11322995" cy="5491888"/>
          </a:xfrm>
          <a:prstGeom prst="rect">
            <a:avLst/>
          </a:prstGeom>
          <a:noFill/>
        </p:spPr>
        <p:txBody>
          <a:bodyPr wrap="square">
            <a:spAutoFit/>
          </a:bodyPr>
          <a:lstStyle/>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Художньо-естетичне виховання;</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Трудове виховання;</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Фізичне виховання;</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Екологічне виховання.</a:t>
            </a:r>
          </a:p>
          <a:p>
            <a:pPr indent="44958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В закладі освіти у 2023-2024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н.р</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було організовано такі форми роботи:</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бібліотечні  та тематичні виставки;</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фотовиставки на різні тематики;</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тренінги для педагогів: «Збереження та зміцнення психологічного здоров’я педагога», «Роль і місце освітян у підтримці ментального здоров'я дітей у часи війни», для учнів  середніх та старших класів: «Чому життя важливе?», «Формула гарного настрою» «Безпечний інтернет. Приватне життя і захист даних», «Попередження торгівлі людьми: нові виклики в умовах війни», для початкової школи «Вчимося жити разом».</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акції «Голуб Миру»,  «Теплота дитячих долонь»; «Запали свічку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пам</a:t>
            </a:r>
            <a:r>
              <a:rPr lang="ru-RU"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яті».</a:t>
            </a:r>
          </a:p>
        </p:txBody>
      </p:sp>
    </p:spTree>
    <p:extLst>
      <p:ext uri="{BB962C8B-B14F-4D97-AF65-F5344CB8AC3E}">
        <p14:creationId xmlns:p14="http://schemas.microsoft.com/office/powerpoint/2010/main" val="328886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1A7D20-342F-36C7-79B9-636A1ACDA433}"/>
              </a:ext>
            </a:extLst>
          </p:cNvPr>
          <p:cNvSpPr txBox="1"/>
          <p:nvPr/>
        </p:nvSpPr>
        <p:spPr>
          <a:xfrm>
            <a:off x="473413" y="690664"/>
            <a:ext cx="11245174" cy="5914440"/>
          </a:xfrm>
          <a:prstGeom prst="rect">
            <a:avLst/>
          </a:prstGeom>
          <a:noFill/>
        </p:spPr>
        <p:txBody>
          <a:bodyPr wrap="square" rtlCol="0">
            <a:spAutoFit/>
          </a:bodyPr>
          <a:lstStyle/>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флешмоби до Дня української хустки, до Дня вишиванки.</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Здобувачі освіти із задоволенням брали участь у проведенні тематичних тижнів: Тиждень протипожежної безпеки на тему:  «Щоб не трапилось біди, правил безпеки дотримуйся ти», Тиждень  протидії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булінгу</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загальношкільна виставка квіткових композицій до Дня міста, з</a:t>
            </a:r>
            <a:r>
              <a:rPr lang="uk-UA" sz="2000" b="1" kern="1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ахід до Дня працівників освіти: «Золоті учительські серця», з</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аходи до Дня українського козацтва, Дня української хустки та Дня вишиванки, Тиждень національно-патріотичного виховання: «За честь, за славу, за народ», Тиждень української писемності та мови, Тиждень профорієнтаційної роботи,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Тиждні</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безпеки дорожнього руху, Тиждень   історичної    пам’яті, 16 днів проти насильства, «Андріївські   вечорниці», свято «Ходить по землі святий Миколай», Новорічне свято, свято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новорічно</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 різдвяного циклу: «Фестиваль колядок», заходи до Дня Соборності України, Тиждень психології, Тиждень гурткової роботи, заходи до Дня Героїв Небесної Сотні,  Дня єднання та до річниці початку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збойної</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агресії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росії</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проти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Ураїни</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Тиждень екологічного виховання, Тиждень  здоров’я, Профілактичний тиждень: «Травматизм та його профілактика, спортивні змагання учнів, свято останнього дзвоника та  випускного балу.</a:t>
            </a:r>
          </a:p>
          <a:p>
            <a:endParaRPr lang="uk-UA" sz="20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751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E75C31-2EDE-3F33-9979-C7B365D5C01B}"/>
              </a:ext>
            </a:extLst>
          </p:cNvPr>
          <p:cNvSpPr txBox="1"/>
          <p:nvPr/>
        </p:nvSpPr>
        <p:spPr>
          <a:xfrm>
            <a:off x="642026" y="569121"/>
            <a:ext cx="11206263" cy="748923"/>
          </a:xfrm>
          <a:prstGeom prst="rect">
            <a:avLst/>
          </a:prstGeom>
          <a:noFill/>
        </p:spPr>
        <p:txBody>
          <a:bodyPr wrap="square" rtlCol="0">
            <a:spAutoFit/>
          </a:bodyPr>
          <a:lstStyle/>
          <a:p>
            <a:pPr lvl="0" algn="ctr" fontAlgn="base">
              <a:spcAft>
                <a:spcPts val="800"/>
              </a:spcAft>
              <a:tabLst>
                <a:tab pos="228600" algn="l"/>
              </a:tabLst>
            </a:pPr>
            <a:r>
              <a:rPr lang="en-US" b="1" i="1" dirty="0">
                <a:solidFill>
                  <a:srgbClr val="FFC000"/>
                </a:solidFill>
                <a:latin typeface="Times New Roman" panose="02020603050405020304" pitchFamily="18" charset="0"/>
                <a:ea typeface="Times New Roman" panose="02020603050405020304" pitchFamily="18" charset="0"/>
              </a:rPr>
              <a:t>I. </a:t>
            </a:r>
            <a:r>
              <a:rPr lang="uk-UA" sz="1800" b="1" i="1" dirty="0">
                <a:solidFill>
                  <a:srgbClr val="FFC000"/>
                </a:solidFill>
                <a:effectLst/>
                <a:latin typeface="Times New Roman" panose="02020603050405020304" pitchFamily="18" charset="0"/>
                <a:ea typeface="Times New Roman" panose="02020603050405020304" pitchFamily="18" charset="0"/>
              </a:rPr>
              <a:t>УПРАВЛІННЯ ЗАКЛАДОМ В СУЧАСНИХ УМОВАХ</a:t>
            </a:r>
            <a:endParaRPr lang="uk-UA" sz="1800" dirty="0">
              <a:solidFill>
                <a:srgbClr val="FFC000"/>
              </a:solidFill>
              <a:effectLst/>
              <a:latin typeface="Times New Roman" panose="02020603050405020304" pitchFamily="18" charset="0"/>
              <a:ea typeface="Times New Roman" panose="02020603050405020304" pitchFamily="18" charset="0"/>
            </a:endParaRPr>
          </a:p>
          <a:p>
            <a:pPr marL="342900" lvl="0" indent="-342900" algn="ctr" fontAlgn="base">
              <a:spcAft>
                <a:spcPts val="800"/>
              </a:spcAft>
              <a:buFont typeface="+mj-lt"/>
              <a:buAutoNum type="arabicPeriod"/>
              <a:tabLst>
                <a:tab pos="228600" algn="l"/>
              </a:tabLst>
            </a:pPr>
            <a:endParaRPr lang="uk-UA" sz="1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6530AC73-CCC6-2299-3CEF-E3C1A75F3CE3}"/>
              </a:ext>
            </a:extLst>
          </p:cNvPr>
          <p:cNvSpPr txBox="1"/>
          <p:nvPr/>
        </p:nvSpPr>
        <p:spPr>
          <a:xfrm>
            <a:off x="515566" y="1127942"/>
            <a:ext cx="10914434" cy="4665188"/>
          </a:xfrm>
          <a:prstGeom prst="rect">
            <a:avLst/>
          </a:prstGeom>
          <a:noFill/>
        </p:spPr>
        <p:txBody>
          <a:bodyPr wrap="square" rtlCol="0">
            <a:spAutoFit/>
          </a:bodyPr>
          <a:lstStyle/>
          <a:p>
            <a:pPr algn="just">
              <a:lnSpc>
                <a:spcPct val="115000"/>
              </a:lnSpc>
            </a:pPr>
            <a:r>
              <a:rPr lang="uk-UA" sz="20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Наша країна переживає наразі дуже складні часи. В умовах введення в Україні воєнного стану, викликаного збройною агресією </a:t>
            </a:r>
            <a:r>
              <a:rPr lang="uk-UA" sz="2000" b="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росії</a:t>
            </a:r>
            <a:r>
              <a:rPr lang="uk-UA" sz="20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освітяни - на своєму вчительському трудовому фронті.</a:t>
            </a:r>
          </a:p>
          <a:p>
            <a:pPr algn="just">
              <a:lnSpc>
                <a:spcPct val="115000"/>
              </a:lnSpc>
            </a:pPr>
            <a:r>
              <a:rPr lang="uk-UA" sz="2000"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З огляду на виникнення нових викликів для системи освіти України в умовах воєнного стану упродовж 2023-2024 </a:t>
            </a:r>
            <a:r>
              <a:rPr lang="uk-UA" sz="2000" b="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н.р</a:t>
            </a:r>
            <a:r>
              <a:rPr lang="uk-UA"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діяльність закладу спрямовувалася на дотримання вимог законодавства України в частині забезпечення Державних гарантій у сфері освіти, забезпечення прав кожної дитини на освіту.</a:t>
            </a:r>
          </a:p>
          <a:p>
            <a:pPr algn="just">
              <a:lnSpc>
                <a:spcPct val="115000"/>
              </a:lnSpc>
            </a:pPr>
            <a:r>
              <a:rPr lang="uk-UA"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Управлінська діяльність здійснювалась відповідно до розробленої Стратегії розвитку КЗ «ЗОЛОТОНІСЬКА СПЕЦІАЛЬНА ШКОЛА ЧЕРКАСЬКОЇ ОБЛАСНОЇ РАДИ», в якій чітко окреслено місію закладу -  створення організаційних, науково-методичних, інформаційних, ресурсних умов, які сприятимуть всебічному розвитку особистості, задоволенню інтелектуальних, творчих, емоційних та соціальних потреб, виховання здобувачів освіти активними  громадянами країни.</a:t>
            </a:r>
            <a:endParaRPr lang="uk-UA" sz="20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48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4A1CA7-449D-DB71-BC1D-919DF56B67E6}"/>
              </a:ext>
            </a:extLst>
          </p:cNvPr>
          <p:cNvSpPr txBox="1"/>
          <p:nvPr/>
        </p:nvSpPr>
        <p:spPr>
          <a:xfrm>
            <a:off x="389106" y="778213"/>
            <a:ext cx="11439728" cy="5223994"/>
          </a:xfrm>
          <a:prstGeom prst="rect">
            <a:avLst/>
          </a:prstGeom>
          <a:noFill/>
        </p:spPr>
        <p:txBody>
          <a:bodyPr wrap="square" rtlCol="0">
            <a:spAutoFit/>
          </a:bodyPr>
          <a:lstStyle/>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Також упродовж 2023-2024 навчального року у закладі  проводився Всеукраїнський Місячник бібліотек на тему: «Вірю в майбутнє твоє Україно» та Місячник  безпеки  дорожнього  руху «Увага! Діти на дорозі!». </a:t>
            </a:r>
          </a:p>
          <a:p>
            <a:pPr indent="-45720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Відповідно до плану виховної роботи закладу освіти на 2023-2024 навчальний рік у закладі  проводилася робота з формування здорового способу життя, попередження травматизму. В рамках проведення місячників було заплановано і проведено такі заходи: пізнавальні заняття, профілактичні бесіди, презентації, виставки дитячих малюнків, зустріч з представниками громадськості.</a:t>
            </a:r>
          </a:p>
          <a:p>
            <a:pPr algn="just">
              <a:lnSpc>
                <a:spcPct val="115000"/>
              </a:lnSpc>
            </a:pPr>
            <a:r>
              <a:rPr lang="uk-UA"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Розроблено та затверджено план заходів, спрямованих на запобігання та протидію </a:t>
            </a:r>
            <a:r>
              <a:rPr lang="uk-UA" sz="2000" b="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булінгу</a:t>
            </a:r>
            <a:r>
              <a:rPr lang="uk-UA"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а також порядку реагування на його випадки, застосування заходів виховного впливу на учнів. Класними керівниками систематично проводилася роз’яснювальна робота з учнівськими та батьківськими колективами з метою створення безпечного освітнього середовища, формування в дітей ціннісних життєвих навичок, профілактики проявів </a:t>
            </a:r>
            <a:r>
              <a:rPr lang="uk-UA" sz="2000" b="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булінгу</a:t>
            </a:r>
            <a:r>
              <a:rPr lang="uk-UA"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(цькуванню) та попередження про адміністративну відповідальність.</a:t>
            </a:r>
            <a:endParaRPr lang="uk-UA" sz="20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662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B8C530-F796-CDBF-F273-CFE4289D3A34}"/>
              </a:ext>
            </a:extLst>
          </p:cNvPr>
          <p:cNvSpPr txBox="1"/>
          <p:nvPr/>
        </p:nvSpPr>
        <p:spPr>
          <a:xfrm>
            <a:off x="311285" y="817123"/>
            <a:ext cx="11478638" cy="5223994"/>
          </a:xfrm>
          <a:prstGeom prst="rect">
            <a:avLst/>
          </a:prstGeom>
          <a:noFill/>
        </p:spPr>
        <p:txBody>
          <a:bodyPr wrap="square" rtlCol="0">
            <a:spAutoFit/>
          </a:bodyPr>
          <a:lstStyle/>
          <a:p>
            <a:pPr indent="-45720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Систематично проводилася робота щодо запобігання дитячого травматизму: проводились виховні години та профілактичні бесіди з протипожежної, радіаційної безпеки; запобігання травматизму, випадки утоплення, обмороження та суїциду; правил поводження з електроприладами, поводження під час сигналу повітряної тривоги, що робити з невідомими та вибухонебезпечними предметами в умовах воєнного стану; правила поводження в громадських місцях.</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У закладі функціонували гуртки, які виховують в учнів ініціативність, самодисципліну, активність, відповідальність, бережливе ставлення до природи рідного краю. На заняттях гуртка «Мистецтво нашого народу» учні знайомились з видами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декоративно</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 ужиткового мистецтва (петриківський розпис, кераміка).     Під час занять у гуртку природо-екологічного напрямку: «Природа рідного краю» використовувались такі техніки: техніка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декоративно</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-ужиткового мистецтва: </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орігамі</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 виготовлення паперових тварин; виготовлення аплікацій з природного матеріалу; художнє оформлення  виробів з паперу; </a:t>
            </a:r>
            <a:endParaRPr lang="uk-UA" sz="20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679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38C171-2187-12EE-91C7-8389FD4CFBBB}"/>
              </a:ext>
            </a:extLst>
          </p:cNvPr>
          <p:cNvSpPr txBox="1"/>
          <p:nvPr/>
        </p:nvSpPr>
        <p:spPr>
          <a:xfrm>
            <a:off x="379379" y="700391"/>
            <a:ext cx="11556459" cy="5794407"/>
          </a:xfrm>
          <a:prstGeom prst="rect">
            <a:avLst/>
          </a:prstGeom>
          <a:noFill/>
        </p:spPr>
        <p:txBody>
          <a:bodyPr wrap="square" rtlCol="0">
            <a:spAutoFit/>
          </a:bodyPr>
          <a:lstStyle/>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ембосінг</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 створення рельєфних зображень з паперу на плоских поверхнях. </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Вихованці шкільного гуртка «Чарівний світ природи» під керівництвом керівника гуртка  Марченко Л.М. брали участь у Всеукраїнському конкурсі  «Птах року - 2023» та зайняли ІІ місце в обласному етапі у номінації «Змістовна різнопланова робота». Колективна робота вихованців шкільного гуртка «Мистецтво нашого народу» зайняла ІІІ місце в обласному етапі (керівник гуртка Шерстюк О.В.).</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Учениця 7 класу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Кочергіна</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Вікторія, під керівництвом педагога-організатора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Дородної</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Е.М., стала переможницею обласного конкурсу дитячого малюнку: «У День Святого Миколая щира усмішка засяє – 2023».</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Педагоги та учні долучилися до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наймасштабнішої</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національно-патріотичної  онлайн-</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руханки</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до Всесвітнього дня руху заради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здоров</a:t>
            </a:r>
            <a:r>
              <a:rPr lang="ru-RU"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я та отримали сертифікат.</a:t>
            </a:r>
          </a:p>
          <a:p>
            <a:pPr algn="just">
              <a:lnSpc>
                <a:spcPct val="107000"/>
              </a:lnSpc>
              <a:spcAft>
                <a:spcPts val="800"/>
              </a:spcAft>
            </a:pP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Велика увага у виховній роботі приділяється національно-патріотичному вихованню. Педагоги проводили з учнями виховні заходи щодо бережливого ставлення до Державних Символів України, любові до Батьківщини. </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uk-UA" sz="20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407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01AF0E-5E16-7A28-6A03-548712FBCFA5}"/>
              </a:ext>
            </a:extLst>
          </p:cNvPr>
          <p:cNvSpPr txBox="1"/>
          <p:nvPr/>
        </p:nvSpPr>
        <p:spPr>
          <a:xfrm>
            <a:off x="333983" y="605663"/>
            <a:ext cx="11439728" cy="5317353"/>
          </a:xfrm>
          <a:prstGeom prst="rect">
            <a:avLst/>
          </a:prstGeom>
          <a:noFill/>
        </p:spPr>
        <p:txBody>
          <a:bodyPr wrap="square" rtlCol="0">
            <a:spAutoFit/>
          </a:bodyPr>
          <a:lstStyle/>
          <a:p>
            <a:pPr indent="180340" algn="just">
              <a:lnSpc>
                <a:spcPct val="107000"/>
              </a:lnSpc>
              <a:spcAft>
                <a:spcPts val="800"/>
              </a:spcAft>
            </a:pP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У закладі проводився Тиждень</a:t>
            </a: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національно-патріотичного виховання: «За честь, за славу, за народ», Т</a:t>
            </a: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иждень української писемності та мови:  «Бринить, співає наша мова, чарує тішить  і дзвенить» та вивчався стан </a:t>
            </a: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національно-патріотичного виховання. Педагогічні працівники організували  Шевченківські дні, під час яких учні читали вірші Тараса Григоровича Шевченка.</a:t>
            </a: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З метою вшанування </a:t>
            </a:r>
            <a:r>
              <a:rPr lang="uk-UA" sz="2000" b="1" kern="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пам</a:t>
            </a:r>
            <a:r>
              <a:rPr lang="en-US"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яті </a:t>
            </a: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за загиблими внаслідок збройної агресії російської федерації проти України</a:t>
            </a: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щоденно о 09:00 год вчителями проводилась </a:t>
            </a: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загальнонаціональна хвилина мовчання. </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В закладі оформлений стенд </a:t>
            </a:r>
            <a:r>
              <a:rPr lang="uk-UA" sz="2000" b="1" i="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«НАША ГОРДІСТЬ І СИЛА»</a:t>
            </a: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на якому розміщені фотографії працівників та випускників нашої школи, які захищають нас в лавах ЗСУ. Учні разом із педагогами систематично виготовляли обереги, малювали малюнки та писали листи для захисників. </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Упродовж 2023-2024 навчального року від закладу відправлялася допомога ЗСУ та випускникам школи, які зараз знаходяться на фронті (продукти харчування, ліки, окопні свічки, дитячі малюнки та обереги). Також проводилась акція «Макулатура» в рамках проведення тижня екологічного виховання, де діти збирали макулатуру, а  кошти  передали на потреби ЗСУ.</a:t>
            </a:r>
            <a:endParaRPr lang="uk-UA" sz="20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739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BB8F53-54C1-B6BF-0FC5-38F76B5B6A05}"/>
              </a:ext>
            </a:extLst>
          </p:cNvPr>
          <p:cNvSpPr txBox="1"/>
          <p:nvPr/>
        </p:nvSpPr>
        <p:spPr>
          <a:xfrm>
            <a:off x="680936" y="924128"/>
            <a:ext cx="10982528" cy="1489639"/>
          </a:xfrm>
          <a:prstGeom prst="rect">
            <a:avLst/>
          </a:prstGeom>
          <a:noFill/>
        </p:spPr>
        <p:txBody>
          <a:bodyPr wrap="square" rtlCol="0">
            <a:spAutoFit/>
          </a:bodyPr>
          <a:lstStyle/>
          <a:p>
            <a:pPr algn="just">
              <a:lnSpc>
                <a:spcPct val="107000"/>
              </a:lnSpc>
              <a:spcAft>
                <a:spcPts val="800"/>
              </a:spcAft>
            </a:pP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Колектив школи не одноразово долучався до придбання автомобілів для ЗСУ. Щомісяця </a:t>
            </a:r>
            <a:r>
              <a:rPr lang="uk-UA" sz="2000" b="1" kern="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організовувал</a:t>
            </a: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збір коштів на підтримку захисників.</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В закладі встановлена Меморіальна дошка з метою вшанування </a:t>
            </a:r>
            <a:r>
              <a:rPr lang="uk-UA" sz="2000" b="1" kern="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пам</a:t>
            </a:r>
            <a:r>
              <a:rPr lang="en-US"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яті випускника школи </a:t>
            </a:r>
            <a:r>
              <a:rPr lang="uk-UA" sz="2000" b="1" i="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Павла Вєтрова,</a:t>
            </a: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який віддав своє життя за Україну.</a:t>
            </a:r>
            <a:endParaRPr lang="uk-UA" sz="2000" b="1" dirty="0">
              <a:solidFill>
                <a:srgbClr val="FFC000"/>
              </a:solidFill>
              <a:latin typeface="Times New Roman" panose="02020603050405020304" pitchFamily="18" charset="0"/>
              <a:cs typeface="Times New Roman" panose="02020603050405020304" pitchFamily="18" charset="0"/>
            </a:endParaRPr>
          </a:p>
        </p:txBody>
      </p:sp>
      <p:pic>
        <p:nvPicPr>
          <p:cNvPr id="6" name="Рисунок 5" descr="Зображення, що містить одежа, особа, взуття, стіна&#10;&#10;Автоматично згенерований опис">
            <a:extLst>
              <a:ext uri="{FF2B5EF4-FFF2-40B4-BE49-F238E27FC236}">
                <a16:creationId xmlns:a16="http://schemas.microsoft.com/office/drawing/2014/main" id="{841C90CC-82FC-C7A6-F6D5-2C093CBFAF14}"/>
              </a:ext>
            </a:extLst>
          </p:cNvPr>
          <p:cNvPicPr>
            <a:picLocks noChangeAspect="1"/>
          </p:cNvPicPr>
          <p:nvPr/>
        </p:nvPicPr>
        <p:blipFill>
          <a:blip r:embed="rId2"/>
          <a:stretch>
            <a:fillRect/>
          </a:stretch>
        </p:blipFill>
        <p:spPr>
          <a:xfrm>
            <a:off x="4688408" y="2982366"/>
            <a:ext cx="2275421" cy="2318970"/>
          </a:xfrm>
          <a:prstGeom prst="rect">
            <a:avLst/>
          </a:prstGeom>
        </p:spPr>
      </p:pic>
      <p:pic>
        <p:nvPicPr>
          <p:cNvPr id="8" name="Рисунок 7" descr="Зображення, що містить особа, одежа, Обличчя людини, усмішка&#10;&#10;Автоматично згенерований опис">
            <a:extLst>
              <a:ext uri="{FF2B5EF4-FFF2-40B4-BE49-F238E27FC236}">
                <a16:creationId xmlns:a16="http://schemas.microsoft.com/office/drawing/2014/main" id="{4BA7D30F-1B26-569A-9BBF-238AB6A5C358}"/>
              </a:ext>
            </a:extLst>
          </p:cNvPr>
          <p:cNvPicPr>
            <a:picLocks noChangeAspect="1"/>
          </p:cNvPicPr>
          <p:nvPr/>
        </p:nvPicPr>
        <p:blipFill>
          <a:blip r:embed="rId3"/>
          <a:stretch>
            <a:fillRect/>
          </a:stretch>
        </p:blipFill>
        <p:spPr>
          <a:xfrm>
            <a:off x="680936" y="2982366"/>
            <a:ext cx="3494824" cy="2621118"/>
          </a:xfrm>
          <a:prstGeom prst="rect">
            <a:avLst/>
          </a:prstGeom>
        </p:spPr>
      </p:pic>
      <p:pic>
        <p:nvPicPr>
          <p:cNvPr id="10" name="Рисунок 9" descr="Зображення, що містить Обличчя людини, одежа, особа, хлопчик&#10;&#10;Автоматично згенерований опис">
            <a:extLst>
              <a:ext uri="{FF2B5EF4-FFF2-40B4-BE49-F238E27FC236}">
                <a16:creationId xmlns:a16="http://schemas.microsoft.com/office/drawing/2014/main" id="{4890C343-39A7-F7FC-D23C-121AFB4560CA}"/>
              </a:ext>
            </a:extLst>
          </p:cNvPr>
          <p:cNvPicPr>
            <a:picLocks noChangeAspect="1"/>
          </p:cNvPicPr>
          <p:nvPr/>
        </p:nvPicPr>
        <p:blipFill>
          <a:blip r:embed="rId4"/>
          <a:stretch>
            <a:fillRect/>
          </a:stretch>
        </p:blipFill>
        <p:spPr>
          <a:xfrm>
            <a:off x="7476478" y="2982366"/>
            <a:ext cx="4308271" cy="2474563"/>
          </a:xfrm>
          <a:prstGeom prst="rect">
            <a:avLst/>
          </a:prstGeom>
        </p:spPr>
      </p:pic>
    </p:spTree>
    <p:extLst>
      <p:ext uri="{BB962C8B-B14F-4D97-AF65-F5344CB8AC3E}">
        <p14:creationId xmlns:p14="http://schemas.microsoft.com/office/powerpoint/2010/main" val="412221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Зображення, що містить текст, Закуска, у приміщенні&#10;&#10;Автоматично згенерований опис">
            <a:extLst>
              <a:ext uri="{FF2B5EF4-FFF2-40B4-BE49-F238E27FC236}">
                <a16:creationId xmlns:a16="http://schemas.microsoft.com/office/drawing/2014/main" id="{14B7FDA3-B840-2E4B-C363-6F2FE839F0D3}"/>
              </a:ext>
            </a:extLst>
          </p:cNvPr>
          <p:cNvPicPr>
            <a:picLocks noChangeAspect="1"/>
          </p:cNvPicPr>
          <p:nvPr/>
        </p:nvPicPr>
        <p:blipFill>
          <a:blip r:embed="rId2"/>
          <a:stretch>
            <a:fillRect/>
          </a:stretch>
        </p:blipFill>
        <p:spPr>
          <a:xfrm>
            <a:off x="5885851" y="4090367"/>
            <a:ext cx="4268792" cy="1900829"/>
          </a:xfrm>
          <a:prstGeom prst="rect">
            <a:avLst/>
          </a:prstGeom>
        </p:spPr>
      </p:pic>
      <p:pic>
        <p:nvPicPr>
          <p:cNvPr id="9" name="Рисунок 8" descr="Зображення, що містить одежа, Обличчя людини, особа, усмішка&#10;&#10;Автоматично згенерований опис">
            <a:extLst>
              <a:ext uri="{FF2B5EF4-FFF2-40B4-BE49-F238E27FC236}">
                <a16:creationId xmlns:a16="http://schemas.microsoft.com/office/drawing/2014/main" id="{92758F53-DBAF-293B-0562-35C4C09B7BFA}"/>
              </a:ext>
            </a:extLst>
          </p:cNvPr>
          <p:cNvPicPr>
            <a:picLocks noChangeAspect="1"/>
          </p:cNvPicPr>
          <p:nvPr/>
        </p:nvPicPr>
        <p:blipFill>
          <a:blip r:embed="rId3"/>
          <a:stretch>
            <a:fillRect/>
          </a:stretch>
        </p:blipFill>
        <p:spPr>
          <a:xfrm>
            <a:off x="438388" y="1408226"/>
            <a:ext cx="3605143" cy="4431320"/>
          </a:xfrm>
          <a:prstGeom prst="rect">
            <a:avLst/>
          </a:prstGeom>
        </p:spPr>
      </p:pic>
      <p:pic>
        <p:nvPicPr>
          <p:cNvPr id="5" name="Рисунок 4" descr="Зображення, що містить одежа, особа, Обличчя людини, усмішка&#10;&#10;Автоматично згенерований опис">
            <a:extLst>
              <a:ext uri="{FF2B5EF4-FFF2-40B4-BE49-F238E27FC236}">
                <a16:creationId xmlns:a16="http://schemas.microsoft.com/office/drawing/2014/main" id="{A12DC75F-B124-B418-591A-F57D479B33B5}"/>
              </a:ext>
            </a:extLst>
          </p:cNvPr>
          <p:cNvPicPr>
            <a:picLocks noChangeAspect="1"/>
          </p:cNvPicPr>
          <p:nvPr/>
        </p:nvPicPr>
        <p:blipFill>
          <a:blip r:embed="rId4"/>
          <a:stretch>
            <a:fillRect/>
          </a:stretch>
        </p:blipFill>
        <p:spPr>
          <a:xfrm>
            <a:off x="8422640" y="1408225"/>
            <a:ext cx="3330972" cy="2498229"/>
          </a:xfrm>
          <a:prstGeom prst="rect">
            <a:avLst/>
          </a:prstGeom>
        </p:spPr>
      </p:pic>
      <p:sp>
        <p:nvSpPr>
          <p:cNvPr id="12" name="TextBox 11">
            <a:extLst>
              <a:ext uri="{FF2B5EF4-FFF2-40B4-BE49-F238E27FC236}">
                <a16:creationId xmlns:a16="http://schemas.microsoft.com/office/drawing/2014/main" id="{6F78A54F-CE17-5FE6-1DD1-EF52C2F81ECB}"/>
              </a:ext>
            </a:extLst>
          </p:cNvPr>
          <p:cNvSpPr txBox="1"/>
          <p:nvPr/>
        </p:nvSpPr>
        <p:spPr>
          <a:xfrm>
            <a:off x="2562201" y="678946"/>
            <a:ext cx="6632944" cy="400110"/>
          </a:xfrm>
          <a:prstGeom prst="rect">
            <a:avLst/>
          </a:prstGeom>
          <a:noFill/>
        </p:spPr>
        <p:txBody>
          <a:bodyPr wrap="square" rtlCol="0">
            <a:spAutoFit/>
          </a:bodyPr>
          <a:lstStyle/>
          <a:p>
            <a:r>
              <a:rPr lang="uk-UA" sz="2000" b="1" dirty="0">
                <a:solidFill>
                  <a:srgbClr val="FFC000"/>
                </a:solidFill>
              </a:rPr>
              <a:t>ШКІЛЬНА АКЦІЯ  «ТЕПЛОТА  ДИТЯЧИХ  ДОЛОНЬ»</a:t>
            </a:r>
          </a:p>
        </p:txBody>
      </p:sp>
      <p:pic>
        <p:nvPicPr>
          <p:cNvPr id="14" name="Рисунок 13" descr="Зображення, що містить одежа, особа, у приміщенні, Обличчя людини&#10;&#10;Автоматично згенерований опис">
            <a:extLst>
              <a:ext uri="{FF2B5EF4-FFF2-40B4-BE49-F238E27FC236}">
                <a16:creationId xmlns:a16="http://schemas.microsoft.com/office/drawing/2014/main" id="{BE6950BA-30FC-1D28-7408-9314DB20879E}"/>
              </a:ext>
            </a:extLst>
          </p:cNvPr>
          <p:cNvPicPr>
            <a:picLocks noChangeAspect="1"/>
          </p:cNvPicPr>
          <p:nvPr/>
        </p:nvPicPr>
        <p:blipFill>
          <a:blip r:embed="rId5"/>
          <a:stretch>
            <a:fillRect/>
          </a:stretch>
        </p:blipFill>
        <p:spPr>
          <a:xfrm>
            <a:off x="4472038" y="1408225"/>
            <a:ext cx="3548209" cy="2498229"/>
          </a:xfrm>
          <a:prstGeom prst="rect">
            <a:avLst/>
          </a:prstGeom>
        </p:spPr>
      </p:pic>
    </p:spTree>
    <p:extLst>
      <p:ext uri="{BB962C8B-B14F-4D97-AF65-F5344CB8AC3E}">
        <p14:creationId xmlns:p14="http://schemas.microsoft.com/office/powerpoint/2010/main" val="251662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Зображення, що містить одежа, особа, просто неба, дерево&#10;&#10;Автоматично згенерований опис">
            <a:extLst>
              <a:ext uri="{FF2B5EF4-FFF2-40B4-BE49-F238E27FC236}">
                <a16:creationId xmlns:a16="http://schemas.microsoft.com/office/drawing/2014/main" id="{B7059882-95D4-649C-A73F-ABF0BE40058C}"/>
              </a:ext>
            </a:extLst>
          </p:cNvPr>
          <p:cNvPicPr>
            <a:picLocks noChangeAspect="1"/>
          </p:cNvPicPr>
          <p:nvPr/>
        </p:nvPicPr>
        <p:blipFill>
          <a:blip r:embed="rId2"/>
          <a:stretch>
            <a:fillRect/>
          </a:stretch>
        </p:blipFill>
        <p:spPr>
          <a:xfrm>
            <a:off x="810666" y="1965960"/>
            <a:ext cx="3361284" cy="3970020"/>
          </a:xfrm>
          <a:prstGeom prst="rect">
            <a:avLst/>
          </a:prstGeom>
        </p:spPr>
      </p:pic>
      <p:sp>
        <p:nvSpPr>
          <p:cNvPr id="4" name="TextBox 3">
            <a:extLst>
              <a:ext uri="{FF2B5EF4-FFF2-40B4-BE49-F238E27FC236}">
                <a16:creationId xmlns:a16="http://schemas.microsoft.com/office/drawing/2014/main" id="{46D92724-890B-3D03-2598-4A1BB180CB5D}"/>
              </a:ext>
            </a:extLst>
          </p:cNvPr>
          <p:cNvSpPr txBox="1"/>
          <p:nvPr/>
        </p:nvSpPr>
        <p:spPr>
          <a:xfrm>
            <a:off x="3398358" y="922020"/>
            <a:ext cx="5395284" cy="523220"/>
          </a:xfrm>
          <a:prstGeom prst="rect">
            <a:avLst/>
          </a:prstGeom>
          <a:noFill/>
        </p:spPr>
        <p:txBody>
          <a:bodyPr wrap="square" rtlCol="0">
            <a:spAutoFit/>
          </a:bodyPr>
          <a:lstStyle/>
          <a:p>
            <a:r>
              <a:rPr lang="uk-UA" sz="2800" b="1" dirty="0">
                <a:solidFill>
                  <a:srgbClr val="FFC000"/>
                </a:solidFill>
                <a:latin typeface="Times New Roman" panose="02020603050405020304" pitchFamily="18" charset="0"/>
                <a:cs typeface="Times New Roman" panose="02020603050405020304" pitchFamily="18" charset="0"/>
              </a:rPr>
              <a:t>АКЦІЯ  «ГОЛУБ  МИРУ»</a:t>
            </a:r>
          </a:p>
        </p:txBody>
      </p:sp>
      <p:pic>
        <p:nvPicPr>
          <p:cNvPr id="6" name="Рисунок 5" descr="Зображення, що містить текст, одежа, особа, Обличчя людини&#10;&#10;Автоматично згенерований опис">
            <a:extLst>
              <a:ext uri="{FF2B5EF4-FFF2-40B4-BE49-F238E27FC236}">
                <a16:creationId xmlns:a16="http://schemas.microsoft.com/office/drawing/2014/main" id="{2F9C78ED-EBD2-59CB-FF0E-7464299BF880}"/>
              </a:ext>
            </a:extLst>
          </p:cNvPr>
          <p:cNvPicPr>
            <a:picLocks noChangeAspect="1"/>
          </p:cNvPicPr>
          <p:nvPr/>
        </p:nvPicPr>
        <p:blipFill>
          <a:blip r:embed="rId3"/>
          <a:stretch>
            <a:fillRect/>
          </a:stretch>
        </p:blipFill>
        <p:spPr>
          <a:xfrm>
            <a:off x="5218939" y="1965960"/>
            <a:ext cx="2137890" cy="3970020"/>
          </a:xfrm>
          <a:prstGeom prst="rect">
            <a:avLst/>
          </a:prstGeom>
        </p:spPr>
      </p:pic>
      <p:pic>
        <p:nvPicPr>
          <p:cNvPr id="8" name="Рисунок 7" descr="Зображення, що містить одежа, особа, Обличчя людини, стіна&#10;&#10;Автоматично згенерований опис">
            <a:extLst>
              <a:ext uri="{FF2B5EF4-FFF2-40B4-BE49-F238E27FC236}">
                <a16:creationId xmlns:a16="http://schemas.microsoft.com/office/drawing/2014/main" id="{E0DF0C04-29BA-75BF-25BF-B22FF2EB087D}"/>
              </a:ext>
            </a:extLst>
          </p:cNvPr>
          <p:cNvPicPr>
            <a:picLocks noChangeAspect="1"/>
          </p:cNvPicPr>
          <p:nvPr/>
        </p:nvPicPr>
        <p:blipFill>
          <a:blip r:embed="rId4"/>
          <a:stretch>
            <a:fillRect/>
          </a:stretch>
        </p:blipFill>
        <p:spPr>
          <a:xfrm>
            <a:off x="8403819" y="1965960"/>
            <a:ext cx="2977515" cy="3970020"/>
          </a:xfrm>
          <a:prstGeom prst="rect">
            <a:avLst/>
          </a:prstGeom>
        </p:spPr>
      </p:pic>
    </p:spTree>
    <p:extLst>
      <p:ext uri="{BB962C8B-B14F-4D97-AF65-F5344CB8AC3E}">
        <p14:creationId xmlns:p14="http://schemas.microsoft.com/office/powerpoint/2010/main" val="139800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Зображення, що містить одежа, особа, Обличчя людини, стіна&#10;&#10;Автоматично згенерований опис">
            <a:extLst>
              <a:ext uri="{FF2B5EF4-FFF2-40B4-BE49-F238E27FC236}">
                <a16:creationId xmlns:a16="http://schemas.microsoft.com/office/drawing/2014/main" id="{ADD67127-47C4-1BDE-9850-DB26D562C974}"/>
              </a:ext>
            </a:extLst>
          </p:cNvPr>
          <p:cNvPicPr>
            <a:picLocks noChangeAspect="1"/>
          </p:cNvPicPr>
          <p:nvPr/>
        </p:nvPicPr>
        <p:blipFill>
          <a:blip r:embed="rId2"/>
          <a:stretch>
            <a:fillRect/>
          </a:stretch>
        </p:blipFill>
        <p:spPr>
          <a:xfrm>
            <a:off x="228993" y="2354898"/>
            <a:ext cx="4642448" cy="3075622"/>
          </a:xfrm>
          <a:prstGeom prst="rect">
            <a:avLst/>
          </a:prstGeom>
        </p:spPr>
      </p:pic>
      <p:pic>
        <p:nvPicPr>
          <p:cNvPr id="5" name="Рисунок 4" descr="Зображення, що містить одежа, особа, Обличчя людини, чоловік&#10;&#10;Автоматично згенерований опис">
            <a:extLst>
              <a:ext uri="{FF2B5EF4-FFF2-40B4-BE49-F238E27FC236}">
                <a16:creationId xmlns:a16="http://schemas.microsoft.com/office/drawing/2014/main" id="{66472471-DEF4-07E9-C441-846091172B00}"/>
              </a:ext>
            </a:extLst>
          </p:cNvPr>
          <p:cNvPicPr>
            <a:picLocks noChangeAspect="1"/>
          </p:cNvPicPr>
          <p:nvPr/>
        </p:nvPicPr>
        <p:blipFill>
          <a:blip r:embed="rId3"/>
          <a:stretch>
            <a:fillRect/>
          </a:stretch>
        </p:blipFill>
        <p:spPr>
          <a:xfrm>
            <a:off x="7847878" y="2354898"/>
            <a:ext cx="4100829" cy="3075622"/>
          </a:xfrm>
          <a:prstGeom prst="rect">
            <a:avLst/>
          </a:prstGeom>
        </p:spPr>
      </p:pic>
      <p:sp>
        <p:nvSpPr>
          <p:cNvPr id="6" name="TextBox 5">
            <a:extLst>
              <a:ext uri="{FF2B5EF4-FFF2-40B4-BE49-F238E27FC236}">
                <a16:creationId xmlns:a16="http://schemas.microsoft.com/office/drawing/2014/main" id="{D68B8349-52AF-40FB-BA89-40AD19EC5E09}"/>
              </a:ext>
            </a:extLst>
          </p:cNvPr>
          <p:cNvSpPr txBox="1"/>
          <p:nvPr/>
        </p:nvSpPr>
        <p:spPr>
          <a:xfrm>
            <a:off x="2600960" y="1011028"/>
            <a:ext cx="7405640" cy="523220"/>
          </a:xfrm>
          <a:prstGeom prst="rect">
            <a:avLst/>
          </a:prstGeom>
          <a:noFill/>
        </p:spPr>
        <p:txBody>
          <a:bodyPr wrap="square" rtlCol="0">
            <a:spAutoFit/>
          </a:bodyPr>
          <a:lstStyle/>
          <a:p>
            <a:r>
              <a:rPr lang="uk-UA" sz="2800" b="1" dirty="0">
                <a:solidFill>
                  <a:srgbClr val="FFC000"/>
                </a:solidFill>
                <a:latin typeface="Times New Roman" panose="02020603050405020304" pitchFamily="18" charset="0"/>
                <a:cs typeface="Times New Roman" panose="02020603050405020304" pitchFamily="18" charset="0"/>
              </a:rPr>
              <a:t>АКЦІЯ  «ЗАПАЛИ  СВІЧКУ  ПАМ</a:t>
            </a:r>
            <a:r>
              <a:rPr lang="en-US" sz="2800" b="1" dirty="0">
                <a:solidFill>
                  <a:srgbClr val="FFC000"/>
                </a:solidFill>
                <a:latin typeface="Times New Roman" panose="02020603050405020304" pitchFamily="18" charset="0"/>
                <a:cs typeface="Times New Roman" panose="02020603050405020304" pitchFamily="18" charset="0"/>
              </a:rPr>
              <a:t>’</a:t>
            </a:r>
            <a:r>
              <a:rPr lang="uk-UA" sz="2800" b="1" dirty="0">
                <a:solidFill>
                  <a:srgbClr val="FFC000"/>
                </a:solidFill>
                <a:latin typeface="Times New Roman" panose="02020603050405020304" pitchFamily="18" charset="0"/>
                <a:cs typeface="Times New Roman" panose="02020603050405020304" pitchFamily="18" charset="0"/>
              </a:rPr>
              <a:t>ЯТІ»</a:t>
            </a:r>
          </a:p>
        </p:txBody>
      </p:sp>
      <p:pic>
        <p:nvPicPr>
          <p:cNvPr id="4" name="Рисунок 3" descr="Зображення, що містить свічка, у приміщенні, вікно, джерело світла&#10;&#10;Автоматично згенерований опис">
            <a:extLst>
              <a:ext uri="{FF2B5EF4-FFF2-40B4-BE49-F238E27FC236}">
                <a16:creationId xmlns:a16="http://schemas.microsoft.com/office/drawing/2014/main" id="{77DD9ABB-BBCB-EEF3-6E0A-7BE0DEF6B9DC}"/>
              </a:ext>
            </a:extLst>
          </p:cNvPr>
          <p:cNvPicPr>
            <a:picLocks noChangeAspect="1"/>
          </p:cNvPicPr>
          <p:nvPr/>
        </p:nvPicPr>
        <p:blipFill>
          <a:blip r:embed="rId4"/>
          <a:stretch>
            <a:fillRect/>
          </a:stretch>
        </p:blipFill>
        <p:spPr>
          <a:xfrm>
            <a:off x="5039081" y="2354898"/>
            <a:ext cx="2641157" cy="3075622"/>
          </a:xfrm>
          <a:prstGeom prst="rect">
            <a:avLst/>
          </a:prstGeom>
        </p:spPr>
      </p:pic>
    </p:spTree>
    <p:extLst>
      <p:ext uri="{BB962C8B-B14F-4D97-AF65-F5344CB8AC3E}">
        <p14:creationId xmlns:p14="http://schemas.microsoft.com/office/powerpoint/2010/main" val="317527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38A94E-C112-9A91-6A3A-7D11324AB26E}"/>
              </a:ext>
            </a:extLst>
          </p:cNvPr>
          <p:cNvSpPr txBox="1"/>
          <p:nvPr/>
        </p:nvSpPr>
        <p:spPr>
          <a:xfrm>
            <a:off x="468549" y="593388"/>
            <a:ext cx="11254902" cy="5971891"/>
          </a:xfrm>
          <a:prstGeom prst="rect">
            <a:avLst/>
          </a:prstGeom>
          <a:noFill/>
        </p:spPr>
        <p:txBody>
          <a:bodyPr wrap="square" rtlCol="0">
            <a:spAutoFit/>
          </a:bodyPr>
          <a:lstStyle/>
          <a:p>
            <a:pPr lvl="0" algn="ctr" fontAlgn="base">
              <a:tabLst>
                <a:tab pos="228600" algn="l"/>
              </a:tabLst>
            </a:pPr>
            <a:r>
              <a:rPr lang="en-US" sz="2000" b="1"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VI</a:t>
            </a:r>
            <a:r>
              <a:rPr lang="uk-UA" sz="2000" b="1"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РОБОТА ПСИХОЛОГІЧНОЇ СЛУЖБИ</a:t>
            </a:r>
            <a:endParaRPr lang="uk-UA"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r>
              <a:rPr lang="uk-UA"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В закладі проводилась робота з учнями, схильними до правопорушень та девіантної поведінки. Це профілактичні та виховні бесіди, залучення працівників поліції.</a:t>
            </a:r>
          </a:p>
          <a:p>
            <a:pPr algn="just">
              <a:lnSpc>
                <a:spcPct val="107000"/>
              </a:lnSpc>
              <a:spcAft>
                <a:spcPts val="800"/>
              </a:spcAft>
            </a:pP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Психологічною службою проведено  з учнями: </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бесіди та анкетування: «Мій вільний час», «Що мені подобається», «Мої духовні цінності»; </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консультаційна робота з питань усвідомлення та вироблення мотивації до зміни поведінки;</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профілактичні інтерактивні та тренінгові заняття: «Відповідальність неповнолітніх», «Наркотичні речовини», «СНІД».</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000" b="1" i="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Робота з батьками:</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відвідування сімей з метою поширення педагогічної культури;</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розробка рекомендацій та порад для батьків з питань виховання дітей.</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uk-UA" sz="2000" b="1" i="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Робота з педагогами:</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виступ на МС «Хто такий важкий підліток?»</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розробка рекомендацій для роботи педагогів з девіантними дітьми.;</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uk-UA" sz="20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25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04FACA-0A49-63F8-F7EE-DC35CDAF2942}"/>
              </a:ext>
            </a:extLst>
          </p:cNvPr>
          <p:cNvSpPr txBox="1"/>
          <p:nvPr/>
        </p:nvSpPr>
        <p:spPr>
          <a:xfrm>
            <a:off x="622570" y="778212"/>
            <a:ext cx="10982528" cy="5728748"/>
          </a:xfrm>
          <a:prstGeom prst="rect">
            <a:avLst/>
          </a:prstGeom>
          <a:noFill/>
        </p:spPr>
        <p:txBody>
          <a:bodyPr wrap="square" rtlCol="0">
            <a:spAutoFit/>
          </a:bodyPr>
          <a:lstStyle/>
          <a:p>
            <a:pPr algn="just">
              <a:lnSpc>
                <a:spcPct val="107000"/>
              </a:lnSpc>
              <a:spcAft>
                <a:spcPts val="800"/>
              </a:spcAft>
            </a:pP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розробка рекомендацій для покращення дисципліни на </a:t>
            </a:r>
            <a:r>
              <a:rPr lang="uk-UA" sz="2000" b="1" kern="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уроках</a:t>
            </a: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Основними  завданнями, над якими працювала психологічна служба школи упродовж 2023-2024 </a:t>
            </a:r>
            <a:r>
              <a:rPr lang="uk-UA" sz="2000" b="1" kern="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н.р</a:t>
            </a: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1. Психологічна допомога та емоційна підтримка учасників освітнього процесу, спрямована на збереження і зміцнення психічного здоров'я в умовах війни.</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2.	Психологічний супровід корекційно-розвивальної освітньої діяльності закладу.</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3.	Організація забезпечення адаптаційного періоду в учнів першого та п’ятого класів, що включає в себе діагностичну, корекційно-відновлювальну, консультативну та просвітницьку функції.</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4.	Проведення психолого-педагогічної корекції та профілактики девіантної поведінки учнів, інших проявів асоціальних форм поведінки, формування навичок здорового способу життя.</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5.	Організація профорієнтаційної роботи з учнями випускного класу, яка включає діагностичну, консультативну та просвітницьку форми роботи.</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uk-UA" sz="20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503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BA5763-9344-10A8-973E-35BD36B92DE3}"/>
              </a:ext>
            </a:extLst>
          </p:cNvPr>
          <p:cNvSpPr txBox="1"/>
          <p:nvPr/>
        </p:nvSpPr>
        <p:spPr>
          <a:xfrm>
            <a:off x="381000" y="914399"/>
            <a:ext cx="11430000" cy="6304803"/>
          </a:xfrm>
          <a:prstGeom prst="rect">
            <a:avLst/>
          </a:prstGeom>
          <a:noFill/>
        </p:spPr>
        <p:txBody>
          <a:bodyPr wrap="square" rtlCol="0">
            <a:spAutoFit/>
          </a:bodyPr>
          <a:lstStyle/>
          <a:p>
            <a:pPr indent="449580" algn="just">
              <a:lnSpc>
                <a:spcPct val="115000"/>
              </a:lnSpc>
            </a:pPr>
            <a:r>
              <a:rPr lang="uk-UA"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Ми завершили  2023-2024 </a:t>
            </a:r>
            <a:r>
              <a:rPr lang="uk-UA" sz="2000" b="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н.р</a:t>
            </a:r>
            <a:r>
              <a:rPr lang="uk-UA"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складний, тривожний, воєнний, який приніс нам усім чимало викликів, незручностей. Разом з тим, він був ефективним і результативним (як показав аналіз деяких освітніх, управлінських процесів, анкетувань та досліджень серед учасників освітнього процесу). </a:t>
            </a:r>
          </a:p>
          <a:p>
            <a:pPr indent="270510" algn="just">
              <a:lnSpc>
                <a:spcPct val="115000"/>
              </a:lnSpc>
            </a:pPr>
            <a:r>
              <a:rPr lang="uk-UA"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Ми </a:t>
            </a:r>
            <a:r>
              <a:rPr lang="uk-UA" sz="2000" b="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обєднали</a:t>
            </a:r>
            <a:r>
              <a:rPr lang="uk-UA"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зусилля для прийняття виважених </a:t>
            </a:r>
            <a:r>
              <a:rPr lang="uk-UA" sz="2000"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і </a:t>
            </a:r>
            <a:r>
              <a:rPr lang="uk-UA"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ефективних рішень та вжили заходів щодо подолання освітніх втрат, підвищення якості освітнього процесу, результатів навчання, аналізували професійні та організаційні виклики, потреби в частині матеріально-технічного забезпечення освітнього процесу з метою оперативного реагування. Цей рік став справжнім викликом для адміністрації та всіх працівників закладу. Проте, не зважаючи на труднощі, нам вдалося організувати освітній процес  із дотриманням вимог безпечної роботи в умовах воєнного стану.</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Діяльність КЗ «ЗОЛОТОНІСЬКА СПЕЦІАЛЬНА ШКОЛА ЧЕРКАСЬКОЇ ОБЛАСНОЇ РАДИ» спрямована на створення умов для забезпечення дітей з порушеннями інтелектуального розвитку на освіту, надання їм кваліфікованої медико-психолого-педагогічної допомоги. </a:t>
            </a:r>
          </a:p>
          <a:p>
            <a:pPr algn="just">
              <a:lnSpc>
                <a:spcPct val="115000"/>
              </a:lnSpc>
              <a:spcAft>
                <a:spcPts val="800"/>
              </a:spcAft>
            </a:pPr>
            <a:r>
              <a:rPr lang="uk-UA" sz="20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800"/>
              </a:spcAft>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455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2C5907-79F8-BE4E-A2C1-BEB4B18314F9}"/>
              </a:ext>
            </a:extLst>
          </p:cNvPr>
          <p:cNvSpPr txBox="1"/>
          <p:nvPr/>
        </p:nvSpPr>
        <p:spPr>
          <a:xfrm>
            <a:off x="330740" y="787940"/>
            <a:ext cx="11575915" cy="4552015"/>
          </a:xfrm>
          <a:prstGeom prst="rect">
            <a:avLst/>
          </a:prstGeom>
          <a:noFill/>
        </p:spPr>
        <p:txBody>
          <a:bodyPr wrap="square" rtlCol="0">
            <a:spAutoFit/>
          </a:bodyPr>
          <a:lstStyle/>
          <a:p>
            <a:pPr indent="449580" algn="just">
              <a:lnSpc>
                <a:spcPct val="107000"/>
              </a:lnSpc>
              <a:spcAft>
                <a:spcPts val="800"/>
              </a:spcAft>
            </a:pP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Важливість та цінність психічного здоров’я в житті кожної дитини важко переоцінити. Говорити про його збереження, вчити дбати про нього зараз вкрай необхідно.</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15000"/>
              </a:lnSpc>
              <a:spcAft>
                <a:spcPts val="800"/>
              </a:spcAft>
            </a:pP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Важливість та цінність психічного здоров’я в житті кожної дитини важко переоцінити. Говорити про його збереження, вчити дбати про нього зараз вкрай необхідно.</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15000"/>
              </a:lnSpc>
              <a:spcAft>
                <a:spcPts val="800"/>
              </a:spcAft>
            </a:pP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В межах Всеукраїнської програми ментального здоров’я «Ти як?», ініційованої першою леді України Оленою </a:t>
            </a:r>
            <a:r>
              <a:rPr lang="uk-UA" sz="2000" b="1" kern="0"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Зеленською</a:t>
            </a: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старувала комунікаційна кампанія, учасниками якої стали учні нашого закладу. З учнями 7-10 класів фахівцями психологічної служби було проведено серію тематичних уроків, на яких учні ознайомились із вправами та практиками, які допомагають впоратись із власними емоціями, отримали інструменти для подолання страху, тривожності, злості. Також діти дізналися, як вони можуть піклуватися про власне ментальне здоров’я, запобігати прояву негативних емоційних станів та їх наслідкам.</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uk-UA" sz="20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267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Зображення, що містить одежа, особа, стіна, жінка&#10;&#10;Автоматично згенерований опис">
            <a:extLst>
              <a:ext uri="{FF2B5EF4-FFF2-40B4-BE49-F238E27FC236}">
                <a16:creationId xmlns:a16="http://schemas.microsoft.com/office/drawing/2014/main" id="{19518FFA-DE7F-F9FF-12AA-765F0F428499}"/>
              </a:ext>
            </a:extLst>
          </p:cNvPr>
          <p:cNvPicPr>
            <a:picLocks noChangeAspect="1"/>
          </p:cNvPicPr>
          <p:nvPr/>
        </p:nvPicPr>
        <p:blipFill>
          <a:blip r:embed="rId2"/>
          <a:stretch>
            <a:fillRect/>
          </a:stretch>
        </p:blipFill>
        <p:spPr>
          <a:xfrm>
            <a:off x="5614481" y="3428999"/>
            <a:ext cx="5715000" cy="2571750"/>
          </a:xfrm>
          <a:prstGeom prst="rect">
            <a:avLst/>
          </a:prstGeom>
        </p:spPr>
      </p:pic>
      <p:pic>
        <p:nvPicPr>
          <p:cNvPr id="5" name="Рисунок 4" descr="Зображення, що містить одежа, у приміщенні, особа, Освіта&#10;&#10;Автоматично згенерований опис">
            <a:extLst>
              <a:ext uri="{FF2B5EF4-FFF2-40B4-BE49-F238E27FC236}">
                <a16:creationId xmlns:a16="http://schemas.microsoft.com/office/drawing/2014/main" id="{BDE5C673-AE21-D0F3-6F36-8CFC240F2B6F}"/>
              </a:ext>
            </a:extLst>
          </p:cNvPr>
          <p:cNvPicPr>
            <a:picLocks noChangeAspect="1"/>
          </p:cNvPicPr>
          <p:nvPr/>
        </p:nvPicPr>
        <p:blipFill>
          <a:blip r:embed="rId3"/>
          <a:stretch>
            <a:fillRect/>
          </a:stretch>
        </p:blipFill>
        <p:spPr>
          <a:xfrm>
            <a:off x="862519" y="981865"/>
            <a:ext cx="4302654" cy="4894269"/>
          </a:xfrm>
          <a:prstGeom prst="rect">
            <a:avLst/>
          </a:prstGeom>
        </p:spPr>
      </p:pic>
      <p:sp>
        <p:nvSpPr>
          <p:cNvPr id="6" name="TextBox 5">
            <a:extLst>
              <a:ext uri="{FF2B5EF4-FFF2-40B4-BE49-F238E27FC236}">
                <a16:creationId xmlns:a16="http://schemas.microsoft.com/office/drawing/2014/main" id="{F4E9F312-D633-4AF6-F53B-F2F876C05442}"/>
              </a:ext>
            </a:extLst>
          </p:cNvPr>
          <p:cNvSpPr txBox="1"/>
          <p:nvPr/>
        </p:nvSpPr>
        <p:spPr>
          <a:xfrm>
            <a:off x="6011046" y="1147864"/>
            <a:ext cx="5318435" cy="1569660"/>
          </a:xfrm>
          <a:prstGeom prst="rect">
            <a:avLst/>
          </a:prstGeom>
          <a:noFill/>
        </p:spPr>
        <p:txBody>
          <a:bodyPr wrap="square" rtlCol="0">
            <a:spAutoFit/>
          </a:bodyPr>
          <a:lstStyle/>
          <a:p>
            <a:r>
              <a:rPr lang="uk-UA" sz="3200" b="1" dirty="0">
                <a:solidFill>
                  <a:srgbClr val="FFC000"/>
                </a:solidFill>
                <a:latin typeface="Times New Roman" panose="02020603050405020304" pitchFamily="18" charset="0"/>
                <a:cs typeface="Times New Roman" panose="02020603050405020304" pitchFamily="18" charset="0"/>
              </a:rPr>
              <a:t>РОБОТА  ПСИХОЛОГІЧНОЇ  СЛУЖБИ</a:t>
            </a:r>
          </a:p>
        </p:txBody>
      </p:sp>
    </p:spTree>
    <p:extLst>
      <p:ext uri="{BB962C8B-B14F-4D97-AF65-F5344CB8AC3E}">
        <p14:creationId xmlns:p14="http://schemas.microsoft.com/office/powerpoint/2010/main" val="129764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C75B7F-1B60-ECF2-EEC3-8E9E6459F775}"/>
              </a:ext>
            </a:extLst>
          </p:cNvPr>
          <p:cNvSpPr txBox="1"/>
          <p:nvPr/>
        </p:nvSpPr>
        <p:spPr>
          <a:xfrm>
            <a:off x="553179" y="324688"/>
            <a:ext cx="11254902" cy="6658233"/>
          </a:xfrm>
          <a:prstGeom prst="rect">
            <a:avLst/>
          </a:prstGeom>
          <a:noFill/>
        </p:spPr>
        <p:txBody>
          <a:bodyPr wrap="square" rtlCol="0">
            <a:spAutoFit/>
          </a:bodyPr>
          <a:lstStyle/>
          <a:p>
            <a:pPr lvl="0" algn="ctr" fontAlgn="base"/>
            <a:r>
              <a:rPr lang="en-US" sz="2000" b="1"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VII. </a:t>
            </a:r>
            <a:r>
              <a:rPr lang="uk-UA" sz="2000" b="1"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ОРГАНІЗАЦІЯ ХАРЧУВАННЯ</a:t>
            </a:r>
            <a:endParaRPr lang="uk-UA"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800"/>
              </a:spcAft>
            </a:pP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Одним з чинників, що впливають на стан здоров’я дітей є харчування.  Організація харчування спрямована на забезпечення повноцінного збалансованого харчування учнів, регламентується законом України «Про освіту», «Про повну загальну середню освіту», Постановою Кабінету Міністрів України від 24 березня 2021 р. № 305 «Про затвердження норм та Порядку організації харчування у закладах освіти та дитячих закладах оздоровлення та відпочинку».</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Загальний контроль за організацією харчування здійснює директор  – </a:t>
            </a:r>
            <a:r>
              <a:rPr lang="uk-UA" sz="2000" b="1" kern="0"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Сахно</a:t>
            </a: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Т.М., відповідальний за харчування – заступник директора з ВР – </a:t>
            </a:r>
            <a:r>
              <a:rPr lang="uk-UA" sz="2000" b="1" kern="0"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Голоднюк</a:t>
            </a: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У.М., медична/дієтсестра сестра – </a:t>
            </a:r>
            <a:r>
              <a:rPr lang="uk-UA" sz="2000" b="1" kern="0"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Пісклова</a:t>
            </a: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М.І. (контролюють роботу персоналу харчоблоку, додержання санітарно -   гігієнічних умов під час приготування  та роздачі їжі).</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spcAft>
                <a:spcPts val="800"/>
              </a:spcAft>
            </a:pPr>
            <a:r>
              <a:rPr lang="uk-UA" sz="2000" b="1" kern="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В закладі організоване 5-разове харчування. При складанні  меню  дотримано всі вимоги діючих постанов харчування, використовуються рекомендовані книги технології приготування. Учні харчуються різноманітними стравами, які включають в себе основні продукти харчування, такі як: молочні продукти, м'ясо, риба, яйця, овочі та фрукти. Харчування корисне та  збалансоване. По закінченні технологічного процесу діти отримують корисну та ароматну  страву.</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spcAft>
                <a:spcPts val="800"/>
              </a:spcAft>
            </a:pP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Документацію з організації харчування в школі веде дієтсестра  </a:t>
            </a:r>
            <a:r>
              <a:rPr lang="uk-UA" sz="2000" b="1" kern="0"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Пісклова</a:t>
            </a: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М.І.,   книги, журнали заповнюються своєчасно та охайно.</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uk-UA" sz="20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691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B059A9-AF6B-38D4-6AE8-0D11A02DA88A}"/>
              </a:ext>
            </a:extLst>
          </p:cNvPr>
          <p:cNvSpPr txBox="1"/>
          <p:nvPr/>
        </p:nvSpPr>
        <p:spPr>
          <a:xfrm>
            <a:off x="398834" y="632299"/>
            <a:ext cx="11391089" cy="6606937"/>
          </a:xfrm>
          <a:prstGeom prst="rect">
            <a:avLst/>
          </a:prstGeom>
          <a:noFill/>
        </p:spPr>
        <p:txBody>
          <a:bodyPr wrap="square" rtlCol="0">
            <a:spAutoFit/>
          </a:bodyPr>
          <a:lstStyle/>
          <a:p>
            <a:pPr lvl="0" algn="ctr">
              <a:lnSpc>
                <a:spcPts val="2025"/>
              </a:lnSpc>
              <a:spcAft>
                <a:spcPts val="800"/>
              </a:spcAft>
            </a:pPr>
            <a:r>
              <a:rPr lang="en-US" sz="2000" b="1" i="1" kern="1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VIII</a:t>
            </a:r>
            <a:r>
              <a:rPr lang="uk-UA" sz="2000" b="1"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000" b="1"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МЕДИЧНЕ ОБСЛУГОВУВАННЯ</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2025"/>
              </a:lnSpc>
              <a:spcAft>
                <a:spcPts val="800"/>
              </a:spcAft>
            </a:pP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kern="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Медичне обслуговування учнів та працівників школи організовано відповідно до нормативно-правової бази.</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2025"/>
              </a:lnSpc>
              <a:spcAft>
                <a:spcPts val="800"/>
              </a:spcAft>
            </a:pP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Для медичного забезпечення учнів та педагогів, працівників у школі обладнано медичний кабінет, де працює шкільна медична сестра.</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2025"/>
              </a:lnSpc>
              <a:spcAft>
                <a:spcPts val="800"/>
              </a:spcAft>
            </a:pP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Щорічно діти проходять медичне обстеження. Відповідно до результатів медичного огляду дітей, на підставі довідок лікувальної установи формуються спеціальні медичні групи, а також уточнені списки учнів підготовчої, основної групи та групи звільнених від занять фізичною культурою на навчальний рік. Відповідно до цих списків видається наказ по школі.</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2025"/>
              </a:lnSpc>
              <a:spcAft>
                <a:spcPts val="800"/>
              </a:spcAft>
            </a:pP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В школі створені задовільні умови для проведення медичної роботи. Щорічно в вересні медична сестра оглядає дітей, вивчає медичні картки та проводить розподіл дітей  за фізкультурними групами та групами здоров’я. За результатами поглибленого огляду учнів складені «Листки здоров’я».</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ts val="2025"/>
              </a:lnSpc>
              <a:spcAft>
                <a:spcPts val="800"/>
              </a:spcAft>
            </a:pP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За встановленим графіком проводиться оцінка санітарно – гігієнічного стану приміщень школи. Результати фіксуються в журналах встановленого зразка. Активізувалась робота з прищеплення дітям навичок особистої  та загальної гігієни, загальна санітарно – просвітницька діяльність серед учнів та батьків.</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ts val="2025"/>
              </a:lnSpc>
              <a:spcAft>
                <a:spcPts val="800"/>
              </a:spcAft>
            </a:pP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Забезпечення адміністративного контролю за медичним обслуговуванням учнів здійснює директор. Матеріали узагальнюються актами, довідками, наказами та заслуховуються на нарадах.</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ts val="2025"/>
              </a:lnSpc>
              <a:spcAft>
                <a:spcPts val="800"/>
              </a:spcAft>
            </a:pP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uk-UA" sz="20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39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9CAAD-4F46-8758-C057-0F9046CD1119}"/>
              </a:ext>
            </a:extLst>
          </p:cNvPr>
          <p:cNvSpPr txBox="1"/>
          <p:nvPr/>
        </p:nvSpPr>
        <p:spPr>
          <a:xfrm>
            <a:off x="535021" y="953311"/>
            <a:ext cx="11099260" cy="4406334"/>
          </a:xfrm>
          <a:prstGeom prst="rect">
            <a:avLst/>
          </a:prstGeom>
          <a:noFill/>
        </p:spPr>
        <p:txBody>
          <a:bodyPr wrap="square" rtlCol="0">
            <a:spAutoFit/>
          </a:bodyPr>
          <a:lstStyle/>
          <a:p>
            <a:pPr algn="ctr" fontAlgn="base"/>
            <a:r>
              <a:rPr lang="uk-UA" sz="2000" b="1"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fontAlgn="base"/>
            <a:r>
              <a:rPr lang="uk-UA" sz="2000" b="1"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IX</a:t>
            </a:r>
            <a:r>
              <a:rPr lang="uk-UA" sz="2000" b="1"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СТИМУЛЮВАННЯ УЧНІВ ТЕ ПЕДАГОГІВ ЗАКЛАДУ</a:t>
            </a:r>
            <a:endParaRPr lang="uk-UA"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За особистий вклад у розвиток освітньої галузі та активну благодійницьку діяльність була нагороджена </a:t>
            </a:r>
            <a:r>
              <a:rPr lang="uk-UA" sz="2000" b="1"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директор </a:t>
            </a:r>
            <a:r>
              <a:rPr lang="uk-UA" sz="2000" b="1" i="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Сахно</a:t>
            </a:r>
            <a:r>
              <a:rPr lang="uk-UA" sz="2000" b="1"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Т.М.</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«ЗОЛОТОЮ ЗІРКОЮ ГЕРОЯ УКРАЇНСЬКОГО НАРОДУ» Всеукраїнської громадської організації «Спілка громадських організацій України «Народна Рада».</a:t>
            </a:r>
          </a:p>
          <a:p>
            <a:pPr indent="44958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За сумлінну працю, плідну педагогічну діяльність та високі досягнення у навчанні та вихованні учнівської молоді були нагороджені Почесними грамотами Управління освіти і науки Черкаської облдержадміністрації педагогічні працівники: </a:t>
            </a:r>
            <a:r>
              <a:rPr lang="uk-UA" sz="2000" b="1"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вчитель математики </a:t>
            </a:r>
            <a:r>
              <a:rPr lang="uk-UA" sz="2000" b="1" i="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Кир’яченко</a:t>
            </a:r>
            <a:r>
              <a:rPr lang="uk-UA" sz="2000" b="1"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Н.М.,  вчитель української мови і літератури Шкурко Т.Г. та вчитель соціально-побутового орієнтування </a:t>
            </a:r>
            <a:r>
              <a:rPr lang="uk-UA" sz="2000" b="1" i="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Бабляк</a:t>
            </a:r>
            <a:r>
              <a:rPr lang="uk-UA" sz="2000" b="1"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С.В.</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uk-UA" sz="20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324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915A57-8BA4-86DF-5199-366EF8A1B895}"/>
              </a:ext>
            </a:extLst>
          </p:cNvPr>
          <p:cNvSpPr txBox="1"/>
          <p:nvPr/>
        </p:nvSpPr>
        <p:spPr>
          <a:xfrm>
            <a:off x="350196" y="768485"/>
            <a:ext cx="11303540" cy="5873403"/>
          </a:xfrm>
          <a:prstGeom prst="rect">
            <a:avLst/>
          </a:prstGeom>
          <a:noFill/>
        </p:spPr>
        <p:txBody>
          <a:bodyPr wrap="square" rtlCol="0">
            <a:spAutoFit/>
          </a:bodyPr>
          <a:lstStyle/>
          <a:p>
            <a:pPr lvl="0" algn="ctr">
              <a:lnSpc>
                <a:spcPct val="115000"/>
              </a:lnSpc>
              <a:spcAft>
                <a:spcPts val="800"/>
              </a:spcAft>
            </a:pPr>
            <a:r>
              <a:rPr lang="en-US" sz="2000" b="1" i="1" kern="1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X</a:t>
            </a:r>
            <a:r>
              <a:rPr lang="uk-UA" sz="2000" b="1"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НАЙПРОСТІШЕ УКРИТТЯ</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В умовах правового режиму воєнного стану підвальні приміщення закладу були приведені у готовність до використання за призначенням як найпростіше укриття згідно з нормами Вимог щодо утримання та експлуатації захисних споруд цивільного захисту, затверджених наказом МВС, для захисту у них працівників і дітей від звичайних засобів ураження.</a:t>
            </a:r>
          </a:p>
          <a:p>
            <a:pPr indent="304800" algn="just" fontAlgn="base">
              <a:lnSpc>
                <a:spcPct val="107000"/>
              </a:lnSpc>
              <a:spcAft>
                <a:spcPts val="800"/>
              </a:spcAft>
            </a:pPr>
            <a:r>
              <a:rPr lang="uk-UA" sz="2000" b="1" kern="1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В закладі функціонує   найпростіше укриття, яке відповідає всім  нормам Вимог щодо утримання та експлуатації захисних споруд цивільного захисту. Площа укриття відповідає потужності закладу. </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304800" algn="just" fontAlgn="base">
              <a:lnSpc>
                <a:spcPct val="107000"/>
              </a:lnSpc>
              <a:spcAft>
                <a:spcPts val="800"/>
              </a:spcAft>
            </a:pPr>
            <a:r>
              <a:rPr lang="uk-UA" sz="2000" b="1" kern="1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Укриття упродовж навчального року забезпечене електроживленням, штучним освітленням, містить окреме приміщення для встановлення виносних баків для туалету. Також забезпечено місцями для сидіння та відпочинку: лавки, стільці, ліжка; питною водою у місткостях (2 л на добу на одну людину); технічною водою,  контейнерами для зберігання харчів; резервним штучним освітленням: електричними ліхтарями, лампами; засобами пожежогасіння, приймачем, засобами для надання </a:t>
            </a:r>
            <a:r>
              <a:rPr lang="uk-UA" sz="2000" b="1" kern="100"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домедичної</a:t>
            </a:r>
            <a:r>
              <a:rPr lang="uk-UA" sz="2000" b="1" kern="1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допомоги; шанцевими інструментами.</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uk-UA" sz="20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932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DA96B9-2AE6-CBCC-3BB0-C9C611B5ED17}"/>
              </a:ext>
            </a:extLst>
          </p:cNvPr>
          <p:cNvSpPr txBox="1"/>
          <p:nvPr/>
        </p:nvSpPr>
        <p:spPr>
          <a:xfrm>
            <a:off x="535021" y="914400"/>
            <a:ext cx="11128443" cy="1922578"/>
          </a:xfrm>
          <a:prstGeom prst="rect">
            <a:avLst/>
          </a:prstGeom>
          <a:noFill/>
        </p:spPr>
        <p:txBody>
          <a:bodyPr wrap="square" rtlCol="0">
            <a:spAutoFit/>
          </a:bodyPr>
          <a:lstStyle/>
          <a:p>
            <a:pPr indent="304800" algn="just" fontAlgn="base">
              <a:lnSpc>
                <a:spcPct val="107000"/>
              </a:lnSpc>
              <a:spcAft>
                <a:spcPts val="800"/>
              </a:spcAft>
            </a:pPr>
            <a:r>
              <a:rPr lang="uk-UA" sz="2000" b="1" kern="1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Перед початком навчального року та упродовж відбувалися перевірки відповідності укриття Нормам вимог та складалися акти, що надавали  дозвіл для перебування в ньому під час повітряної тривоги учасників освітнього процесу.</a:t>
            </a:r>
            <a:endParaRPr lang="uk-UA" sz="2000" b="1"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indent="304800" algn="just" fontAlgn="base">
              <a:lnSpc>
                <a:spcPct val="107000"/>
              </a:lnSpc>
              <a:spcAft>
                <a:spcPts val="800"/>
              </a:spcAft>
            </a:pPr>
            <a:r>
              <a:rPr lang="uk-UA" sz="2000" b="1" kern="1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Завдяки спільній роботі укриття закладу завжди відповідає всім нормам.</a:t>
            </a:r>
            <a:endParaRPr lang="uk-UA" sz="2000" b="1"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uk-UA" sz="2000" dirty="0"/>
          </a:p>
        </p:txBody>
      </p:sp>
      <p:pic>
        <p:nvPicPr>
          <p:cNvPr id="3" name="Picture 7">
            <a:extLst>
              <a:ext uri="{FF2B5EF4-FFF2-40B4-BE49-F238E27FC236}">
                <a16:creationId xmlns:a16="http://schemas.microsoft.com/office/drawing/2014/main" id="{A057EB4E-CBE5-CE8C-4769-B57EA26C1D0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440"/>
          <a:stretch/>
        </p:blipFill>
        <p:spPr bwMode="auto">
          <a:xfrm>
            <a:off x="1043022" y="2766532"/>
            <a:ext cx="2640896" cy="32222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91FD2B1C-BA09-0089-95B3-37A86A6C35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4721" y="2721356"/>
            <a:ext cx="2402557" cy="32222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A5304964-C209-75B0-84BC-7ECCEF3BFB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5359" y="2708721"/>
            <a:ext cx="2553619" cy="3209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51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F7A25-3A74-B5F3-74A4-88FEBB375891}"/>
              </a:ext>
            </a:extLst>
          </p:cNvPr>
          <p:cNvSpPr txBox="1"/>
          <p:nvPr/>
        </p:nvSpPr>
        <p:spPr>
          <a:xfrm>
            <a:off x="408561" y="593387"/>
            <a:ext cx="11342451" cy="6473567"/>
          </a:xfrm>
          <a:prstGeom prst="rect">
            <a:avLst/>
          </a:prstGeom>
          <a:noFill/>
        </p:spPr>
        <p:txBody>
          <a:bodyPr wrap="square" rtlCol="0">
            <a:spAutoFit/>
          </a:bodyPr>
          <a:lstStyle/>
          <a:p>
            <a:pPr lvl="0" algn="ctr">
              <a:lnSpc>
                <a:spcPct val="115000"/>
              </a:lnSpc>
              <a:spcAft>
                <a:spcPts val="800"/>
              </a:spcAft>
            </a:pPr>
            <a:r>
              <a:rPr lang="en-US" sz="2000" b="1" i="1" kern="1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XI</a:t>
            </a:r>
            <a:r>
              <a:rPr lang="uk-UA" sz="2000" b="1"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ФІНАНСОВО-ГОСПОДАРСЬКА РОБОТА</a:t>
            </a:r>
            <a:endParaRPr lang="uk-UA" sz="2000" b="1"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Упродовж навчального року систематично здійснювалася виплата заробітної плати.</a:t>
            </a:r>
            <a:endParaRPr lang="uk-UA" sz="2000" b="1"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В повному обсязі були закуплені медикаменти;</a:t>
            </a:r>
            <a:endParaRPr lang="uk-UA" sz="2000" b="1"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забезпечено  повноцінне харчування;</a:t>
            </a:r>
            <a:endParaRPr lang="uk-UA" sz="2000" b="1"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обслуговування пожежної сигналізації та  внутрішніх і зовнішніх відеокамер;</a:t>
            </a:r>
            <a:endParaRPr lang="uk-UA" sz="2000" b="1"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закупівля фарби та інших матеріалів для косметичного ремонту;</a:t>
            </a:r>
            <a:endParaRPr lang="uk-UA" sz="2000" b="1"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закупівля миючих і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дезинфікуючих</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засобів для утримання приміщення школи відповідно санітарно-гігієнічних норм;</a:t>
            </a:r>
            <a:endParaRPr lang="uk-UA" sz="2000" b="1"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закупівля інвентаря;</a:t>
            </a:r>
            <a:endParaRPr lang="uk-UA" sz="2000" b="1"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закупівля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ксероксного</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паперу та канцтоварів;</a:t>
            </a:r>
            <a:endParaRPr lang="uk-UA" sz="2000" b="1"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ремонт комп’ютерної техніки та заправка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катриджів</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uk-UA" sz="2000" b="1"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uk-UA" sz="2000" b="1"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Гуманітарна допомога:</a:t>
            </a:r>
            <a:endParaRPr lang="uk-UA" sz="2000" b="1"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м</a:t>
            </a:r>
            <a:r>
              <a:rPr lang="en-US"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який інвентар (подушки, плаття, туніки) – вересень 2023 р.</a:t>
            </a:r>
            <a:endParaRPr lang="uk-UA" sz="2000" b="1"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комплект постільної білизни (ковдра зимова, подушки, рушники махрові) – січень 2024 р.;</a:t>
            </a:r>
            <a:endParaRPr lang="uk-UA" sz="2000" b="1"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матраси</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(звичайні),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матраси</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ортопедичні;</a:t>
            </a:r>
            <a:endParaRPr lang="uk-UA" sz="2000" b="1"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15000"/>
              </a:lnSpc>
              <a:spcAft>
                <a:spcPts val="800"/>
              </a:spcAft>
            </a:pPr>
            <a:r>
              <a:rPr lang="uk-UA" sz="2000" b="1" kern="100"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uk-UA" sz="2000" b="1"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uk-UA" sz="2000" b="1" dirty="0">
              <a:solidFill>
                <a:srgbClr val="FFC000"/>
              </a:solidFill>
            </a:endParaRPr>
          </a:p>
        </p:txBody>
      </p:sp>
    </p:spTree>
    <p:extLst>
      <p:ext uri="{BB962C8B-B14F-4D97-AF65-F5344CB8AC3E}">
        <p14:creationId xmlns:p14="http://schemas.microsoft.com/office/powerpoint/2010/main" val="268842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6FE016-95FC-79B1-2EFA-9E2AED122018}"/>
              </a:ext>
            </a:extLst>
          </p:cNvPr>
          <p:cNvSpPr txBox="1"/>
          <p:nvPr/>
        </p:nvSpPr>
        <p:spPr>
          <a:xfrm>
            <a:off x="632298" y="671209"/>
            <a:ext cx="10904706" cy="6381234"/>
          </a:xfrm>
          <a:prstGeom prst="rect">
            <a:avLst/>
          </a:prstGeom>
          <a:noFill/>
        </p:spPr>
        <p:txBody>
          <a:bodyPr wrap="square" rtlCol="0">
            <a:spAutoFit/>
          </a:bodyPr>
          <a:lstStyle/>
          <a:p>
            <a:pPr marL="342900" lvl="0" indent="-342900" algn="just">
              <a:lnSpc>
                <a:spcPct val="115000"/>
              </a:lnSpc>
              <a:spcAft>
                <a:spcPts val="800"/>
              </a:spcAft>
              <a:buFont typeface="Times New Roman" panose="02020603050405020304" pitchFamily="18" charset="0"/>
              <a:buChar char="-"/>
              <a:tabLst>
                <a:tab pos="457200" algn="l"/>
              </a:tabLs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сорочки чоловічі;</a:t>
            </a:r>
          </a:p>
          <a:p>
            <a:pPr marL="342900" lvl="0" indent="-342900" algn="just">
              <a:lnSpc>
                <a:spcPct val="115000"/>
              </a:lnSpc>
              <a:spcAft>
                <a:spcPts val="800"/>
              </a:spcAft>
              <a:buFont typeface="Times New Roman" panose="02020603050405020304" pitchFamily="18" charset="0"/>
              <a:buChar char="-"/>
              <a:tabLst>
                <a:tab pos="457200" algn="l"/>
              </a:tabLs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бойлер;</a:t>
            </a:r>
          </a:p>
          <a:p>
            <a:pPr marL="342900" lvl="0" indent="-342900" algn="just">
              <a:lnSpc>
                <a:spcPct val="115000"/>
              </a:lnSpc>
              <a:spcAft>
                <a:spcPts val="800"/>
              </a:spcAft>
              <a:buFont typeface="Times New Roman" panose="02020603050405020304" pitchFamily="18" charset="0"/>
              <a:buChar char="-"/>
              <a:tabLst>
                <a:tab pos="457200" algn="l"/>
              </a:tabLs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пральна машина;</a:t>
            </a:r>
          </a:p>
          <a:p>
            <a:pPr marL="342900" lvl="0" indent="-342900" algn="just">
              <a:lnSpc>
                <a:spcPct val="115000"/>
              </a:lnSpc>
              <a:spcAft>
                <a:spcPts val="800"/>
              </a:spcAft>
              <a:buFont typeface="Times New Roman" panose="02020603050405020304" pitchFamily="18" charset="0"/>
              <a:buChar char="-"/>
              <a:tabLst>
                <a:tab pos="457200" algn="l"/>
              </a:tabLs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телевізор.</a:t>
            </a:r>
          </a:p>
          <a:p>
            <a:pPr indent="22860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Висловлюю щиру подяку за співпрацю всім учасникам освітнього процесу, які під час військового часу брали активну участь в його організації та реалізації, за волонтерський рух. Воїнам ЗСУ - за можливість навчати дітей, учителям — за творчість, за любов до своєї професії; батькам, спонсорам та благодійникам — за розуміння, підтримку; технічному персоналу за їх щоденну працю в освітньому закладі та на його території.</a:t>
            </a:r>
          </a:p>
          <a:p>
            <a:pPr indent="22860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Ми обов’язково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вистоїмо</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ПЕРЕМОЖЕМО!</a:t>
            </a:r>
          </a:p>
          <a:p>
            <a:pPr indent="22860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І повернемося за шкільні парти 1 вересня 2024-2025 навчального року!</a:t>
            </a:r>
          </a:p>
          <a:p>
            <a:pPr indent="22860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indent="22860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ВСЕ БУДЕ УКРАЇНА !!!</a:t>
            </a:r>
          </a:p>
          <a:p>
            <a:pPr indent="22860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p>
          <a:p>
            <a:endParaRPr lang="uk-UA" sz="20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885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A8E4F0-E254-D4BB-E4CF-A83681EE850B}"/>
              </a:ext>
            </a:extLst>
          </p:cNvPr>
          <p:cNvSpPr txBox="1"/>
          <p:nvPr/>
        </p:nvSpPr>
        <p:spPr>
          <a:xfrm>
            <a:off x="768485" y="885217"/>
            <a:ext cx="10875524" cy="2344231"/>
          </a:xfrm>
          <a:prstGeom prst="rect">
            <a:avLst/>
          </a:prstGeom>
          <a:noFill/>
        </p:spPr>
        <p:txBody>
          <a:bodyPr wrap="square" rtlCol="0">
            <a:spAutoFit/>
          </a:bodyPr>
          <a:lstStyle/>
          <a:p>
            <a:pPr algn="just">
              <a:lnSpc>
                <a:spcPct val="115000"/>
              </a:lnSpc>
              <a:spcAft>
                <a:spcPts val="800"/>
              </a:spcAft>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Стратегія розвитку закладу зумовлена якісним оновленням змісту освіти, що полягає в необхідності привести її у відповідність із світовими стандартами, потребами сучасного життя, запитами суспільства щодо надання якісних освітніх послуг.	</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Корекційна спрямованість освітнього процесу реалізується в процесі урочної та позаурочної роботи, охоплюючи усі сторони життєдіяльності вихованців спеціальної школи.</a:t>
            </a:r>
          </a:p>
          <a:p>
            <a:endParaRPr lang="uk-UA" dirty="0">
              <a:latin typeface="Times New Roman" panose="02020603050405020304" pitchFamily="18" charset="0"/>
              <a:cs typeface="Times New Roman" panose="02020603050405020304" pitchFamily="18" charset="0"/>
            </a:endParaRPr>
          </a:p>
        </p:txBody>
      </p:sp>
      <p:pic>
        <p:nvPicPr>
          <p:cNvPr id="4" name="Рисунок 3" descr="Зображення, що містить одежа, особа, взуття, стіна&#10;&#10;Автоматично згенерований опис">
            <a:extLst>
              <a:ext uri="{FF2B5EF4-FFF2-40B4-BE49-F238E27FC236}">
                <a16:creationId xmlns:a16="http://schemas.microsoft.com/office/drawing/2014/main" id="{64104052-24AC-A59B-BBF6-742A201F0EC0}"/>
              </a:ext>
            </a:extLst>
          </p:cNvPr>
          <p:cNvPicPr>
            <a:picLocks noChangeAspect="1"/>
          </p:cNvPicPr>
          <p:nvPr/>
        </p:nvPicPr>
        <p:blipFill>
          <a:blip r:embed="rId2"/>
          <a:stretch>
            <a:fillRect/>
          </a:stretch>
        </p:blipFill>
        <p:spPr>
          <a:xfrm>
            <a:off x="768484" y="3229448"/>
            <a:ext cx="3209197" cy="2406898"/>
          </a:xfrm>
          <a:prstGeom prst="rect">
            <a:avLst/>
          </a:prstGeom>
        </p:spPr>
      </p:pic>
      <p:pic>
        <p:nvPicPr>
          <p:cNvPr id="5" name="Рисунок 4" descr="Зображення, що містить одежа, особа, Обличчя людини, дівчинка&#10;&#10;Автоматично згенерований опис">
            <a:extLst>
              <a:ext uri="{FF2B5EF4-FFF2-40B4-BE49-F238E27FC236}">
                <a16:creationId xmlns:a16="http://schemas.microsoft.com/office/drawing/2014/main" id="{E9138041-D731-7151-7FA8-FCF20010E2D9}"/>
              </a:ext>
            </a:extLst>
          </p:cNvPr>
          <p:cNvPicPr>
            <a:picLocks noChangeAspect="1"/>
          </p:cNvPicPr>
          <p:nvPr/>
        </p:nvPicPr>
        <p:blipFill>
          <a:blip r:embed="rId3"/>
          <a:stretch>
            <a:fillRect/>
          </a:stretch>
        </p:blipFill>
        <p:spPr>
          <a:xfrm>
            <a:off x="4606443" y="3261922"/>
            <a:ext cx="3209197" cy="2406898"/>
          </a:xfrm>
          <a:prstGeom prst="rect">
            <a:avLst/>
          </a:prstGeom>
        </p:spPr>
      </p:pic>
      <p:pic>
        <p:nvPicPr>
          <p:cNvPr id="8" name="Рисунок 7" descr="Зображення, що містить одежа, особа, Обличчя людини, усмішка&#10;&#10;Автоматично згенерований опис">
            <a:extLst>
              <a:ext uri="{FF2B5EF4-FFF2-40B4-BE49-F238E27FC236}">
                <a16:creationId xmlns:a16="http://schemas.microsoft.com/office/drawing/2014/main" id="{1B956EC8-F8AA-2DE2-8020-CC774D8DC52E}"/>
              </a:ext>
            </a:extLst>
          </p:cNvPr>
          <p:cNvPicPr>
            <a:picLocks noChangeAspect="1"/>
          </p:cNvPicPr>
          <p:nvPr/>
        </p:nvPicPr>
        <p:blipFill>
          <a:blip r:embed="rId4"/>
          <a:stretch>
            <a:fillRect/>
          </a:stretch>
        </p:blipFill>
        <p:spPr>
          <a:xfrm>
            <a:off x="8518368" y="3292117"/>
            <a:ext cx="3125641" cy="2344231"/>
          </a:xfrm>
          <a:prstGeom prst="rect">
            <a:avLst/>
          </a:prstGeom>
        </p:spPr>
      </p:pic>
    </p:spTree>
    <p:extLst>
      <p:ext uri="{BB962C8B-B14F-4D97-AF65-F5344CB8AC3E}">
        <p14:creationId xmlns:p14="http://schemas.microsoft.com/office/powerpoint/2010/main" val="112990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E151B3-5E58-C3DF-E17A-C3700E0BDC0D}"/>
              </a:ext>
            </a:extLst>
          </p:cNvPr>
          <p:cNvSpPr txBox="1"/>
          <p:nvPr/>
        </p:nvSpPr>
        <p:spPr>
          <a:xfrm>
            <a:off x="388675" y="519674"/>
            <a:ext cx="11060349" cy="6630277"/>
          </a:xfrm>
          <a:prstGeom prst="rect">
            <a:avLst/>
          </a:prstGeom>
          <a:noFill/>
        </p:spPr>
        <p:txBody>
          <a:bodyPr wrap="square" rtlCol="0">
            <a:spAutoFit/>
          </a:bodyPr>
          <a:lstStyle/>
          <a:p>
            <a:pPr lvl="0" algn="ctr">
              <a:lnSpc>
                <a:spcPct val="115000"/>
              </a:lnSpc>
              <a:spcAft>
                <a:spcPts val="800"/>
              </a:spcAft>
              <a:tabLst>
                <a:tab pos="228600" algn="l"/>
              </a:tabLst>
            </a:pPr>
            <a:r>
              <a:rPr lang="en-US" sz="1900" b="1" i="1" kern="1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II</a:t>
            </a:r>
            <a:r>
              <a:rPr lang="uk-UA" sz="1900" b="1"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КАДРОВЕ ЗАБЕЗПЕЧЕННЯ</a:t>
            </a:r>
            <a:endParaRPr lang="uk-UA" sz="19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spcAft>
                <a:spcPts val="800"/>
              </a:spcAft>
            </a:pPr>
            <a:r>
              <a:rPr lang="uk-UA" sz="1900" b="1"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Педагогічний колектив</a:t>
            </a:r>
            <a:r>
              <a:rPr lang="uk-UA" sz="19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складається із 38 педпрацівників. З них: 19 спеціалістів вищої кваліфікаційної категорії, 5 мають першу  кваліфікаційну категорію, 5 – другу кваліфікаційну категорію, 9 – кваліфікаційну категорію «спеціаліст», 7 педагогів мають звання «старший учитель», 1 – «практичний психолог-методист», 12 вчителів-дефектологів.</a:t>
            </a:r>
          </a:p>
          <a:p>
            <a:pPr indent="449580" algn="just">
              <a:spcAft>
                <a:spcPts val="800"/>
              </a:spcAft>
            </a:pPr>
            <a:r>
              <a:rPr lang="uk-UA" sz="1900" b="1"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Обслуговуючий персонал </a:t>
            </a:r>
            <a:r>
              <a:rPr lang="uk-UA" sz="19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складається із 36 працівників.</a:t>
            </a:r>
          </a:p>
          <a:p>
            <a:pPr indent="449580" algn="just">
              <a:spcAft>
                <a:spcPts val="800"/>
              </a:spcAft>
            </a:pPr>
            <a:r>
              <a:rPr lang="uk-UA" sz="19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У тому числі:</a:t>
            </a:r>
          </a:p>
          <a:p>
            <a:pPr indent="449580" algn="just">
              <a:spcAft>
                <a:spcPts val="800"/>
              </a:spcAft>
            </a:pPr>
            <a:r>
              <a:rPr lang="uk-UA" sz="1900" b="1"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медичне обслуговування забезпечують</a:t>
            </a:r>
            <a:r>
              <a:rPr lang="uk-UA" sz="19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4 медичних працівника:</a:t>
            </a:r>
          </a:p>
          <a:p>
            <a:pPr indent="449580" algn="just">
              <a:spcAft>
                <a:spcPts val="800"/>
              </a:spcAft>
            </a:pPr>
            <a:r>
              <a:rPr lang="uk-UA" sz="19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1,0 ст. лікаря</a:t>
            </a:r>
          </a:p>
          <a:p>
            <a:pPr indent="450215" algn="just">
              <a:spcAft>
                <a:spcPts val="800"/>
              </a:spcAft>
            </a:pPr>
            <a:r>
              <a:rPr lang="uk-UA" sz="19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1,0 ст. медичної сестри з дієтичного харчування</a:t>
            </a:r>
          </a:p>
          <a:p>
            <a:pPr indent="450215" algn="just">
              <a:spcAft>
                <a:spcPts val="800"/>
              </a:spcAft>
            </a:pPr>
            <a:r>
              <a:rPr lang="uk-UA" sz="19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1,0 ст. медичної сестри</a:t>
            </a:r>
          </a:p>
          <a:p>
            <a:pPr indent="450215" algn="just">
              <a:spcAft>
                <a:spcPts val="800"/>
              </a:spcAft>
            </a:pPr>
            <a:r>
              <a:rPr lang="uk-UA" sz="19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Працівників їдальні – 6 осіб</a:t>
            </a:r>
          </a:p>
          <a:p>
            <a:pPr indent="450215" algn="just">
              <a:spcAft>
                <a:spcPts val="800"/>
              </a:spcAft>
            </a:pPr>
            <a:r>
              <a:rPr lang="uk-UA" sz="19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Всього працівників – 74.</a:t>
            </a:r>
          </a:p>
          <a:p>
            <a:pPr indent="450215" algn="just">
              <a:spcAft>
                <a:spcPts val="800"/>
              </a:spcAft>
            </a:pPr>
            <a:r>
              <a:rPr lang="uk-UA" sz="19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У 2023-2024 </a:t>
            </a:r>
            <a:r>
              <a:rPr lang="uk-UA" sz="19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н.р</a:t>
            </a:r>
            <a:r>
              <a:rPr lang="uk-UA" sz="19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штатними працівниками КЗ «ЗОЛОТОНІСЬКА СПЕЦІАЛЬНА ШКОЛА ЧЕРКАСЬКОЇ ОБЛАСНОЇ РАДИ» був забезпечений на 100%. Розстановка педагогічних кадрів здійснюється відповідно до фахової освіти педпрацівників.</a:t>
            </a:r>
          </a:p>
          <a:p>
            <a:pPr indent="450215" algn="just">
              <a:spcAft>
                <a:spcPts val="800"/>
              </a:spcAft>
            </a:pPr>
            <a:endParaRPr lang="uk-UA" sz="19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uk-UA" sz="19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47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A6382C-6053-1484-3A9A-45DF9818769A}"/>
              </a:ext>
            </a:extLst>
          </p:cNvPr>
          <p:cNvSpPr txBox="1"/>
          <p:nvPr/>
        </p:nvSpPr>
        <p:spPr>
          <a:xfrm>
            <a:off x="515565" y="487025"/>
            <a:ext cx="11157625" cy="6370975"/>
          </a:xfrm>
          <a:prstGeom prst="rect">
            <a:avLst/>
          </a:prstGeom>
          <a:noFill/>
        </p:spPr>
        <p:txBody>
          <a:bodyPr wrap="square" rtlCol="0">
            <a:spAutoFit/>
          </a:bodyPr>
          <a:lstStyle/>
          <a:p>
            <a:pPr lvl="0" algn="ctr">
              <a:lnSpc>
                <a:spcPct val="115000"/>
              </a:lnSpc>
              <a:spcAft>
                <a:spcPts val="800"/>
              </a:spcAft>
              <a:tabLst>
                <a:tab pos="228600" algn="l"/>
              </a:tabLst>
            </a:pPr>
            <a:r>
              <a:rPr lang="en-US" sz="2000" b="1" i="1" kern="1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III.</a:t>
            </a:r>
            <a:r>
              <a:rPr lang="uk-UA" sz="2000" b="1"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УЧНІВСЬКИЙ КОНТИНГЕНТ</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800"/>
              </a:spcAft>
            </a:pP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Однією з важливих умов для освітнього процесу є безпечне та комфортне освітнє середовище. Тому при певних загрозливих умовах для учасників освітнього процесу, з метою продовження надання освітніх послуг у встановлених обсягах та відповідно до визначених освітніх програм і планів, освітній процес упродовж навчального року був організований за очною та дистанційною формою навчання,</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що забезпечує право кожної дитини на вільний доступ до освіти.</a:t>
            </a:r>
          </a:p>
          <a:p>
            <a:pPr indent="449580" algn="just">
              <a:lnSpc>
                <a:spcPct val="115000"/>
              </a:lnSpc>
              <a:spcAft>
                <a:spcPts val="800"/>
              </a:spcAft>
            </a:pP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На початок навчального року до навчання приступили   - 91 учень з</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Канівського, Драбівського, Чорнобаївського, Золотоніського районів та міста Золотоноша Черкаської області</a:t>
            </a: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10 - з них за заявою батьків почали навчання за дистанційною формою (9 учнів - за кордоном, 1 учениця - вдома). Упродовж навчального року в заклад прибули - 2 учні, вибули - 5 учнів, 2 - учні перейшли з очної форми навчання на дистанційну в зв’язку з виїздом за кордон (Романенко </a:t>
            </a:r>
            <a:r>
              <a:rPr lang="uk-UA" sz="2000" b="1" kern="0"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Сабріна</a:t>
            </a: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і </a:t>
            </a:r>
            <a:r>
              <a:rPr lang="uk-UA" sz="2000" b="1" kern="0"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Ступенко</a:t>
            </a: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Михайло  - 7 клас).   На кінець навчального року </a:t>
            </a:r>
            <a:r>
              <a:rPr lang="uk-UA" sz="2000" b="1" kern="0"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Ступенко</a:t>
            </a:r>
            <a:r>
              <a:rPr lang="uk-UA" sz="20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М. повернувся з-за кордону та перейшов очну форму навчання.  На сьогодні за кордоном перебуває 10 учнів, 9 - з яких, діти ромської національності. Отримали свідоцтво про закінчення базової середньої освіти 8 учнів. </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uk-UA" sz="20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610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CF8219-6F90-8AD0-A96F-F24C913C24D1}"/>
              </a:ext>
            </a:extLst>
          </p:cNvPr>
          <p:cNvSpPr txBox="1"/>
          <p:nvPr/>
        </p:nvSpPr>
        <p:spPr>
          <a:xfrm>
            <a:off x="458821" y="593387"/>
            <a:ext cx="11274357" cy="6176050"/>
          </a:xfrm>
          <a:prstGeom prst="rect">
            <a:avLst/>
          </a:prstGeom>
          <a:noFill/>
        </p:spPr>
        <p:txBody>
          <a:bodyPr wrap="square" rtlCol="0">
            <a:spAutoFit/>
          </a:bodyPr>
          <a:lstStyle/>
          <a:p>
            <a:pPr lvl="0" algn="ctr" fontAlgn="base">
              <a:tabLst>
                <a:tab pos="228600" algn="l"/>
              </a:tabLst>
            </a:pPr>
            <a:r>
              <a:rPr lang="en-US" sz="2000" b="1"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IV</a:t>
            </a:r>
            <a:r>
              <a:rPr lang="uk-UA" sz="2000" b="1"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СТАНОВЛЕННЯ КЛЮЧОВИХ ТА ПРОФЕСІЙНИХ КОМПЕТЕНТНОСТЕЙ СУЧАСНОГО ВЧИТЕЛЯ, ЗДІЙСНЕННЯ МЕТОДИЧНОЇ РОБОТИ</a:t>
            </a:r>
            <a:endParaRPr lang="uk-UA"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800"/>
              </a:spcAft>
            </a:pPr>
            <a:r>
              <a:rPr lang="uk-UA" sz="2000" b="1"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uk-UA"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Нова школа потребує сучасного педагога, здатного ефективно навчати, виховувати, розвивати учнів, формувати особистість. Ключовим в сучасній школі є те, що вчитель повинен навчити дитину вчитися, здобувати знання впродовж життя.  Тому, в умовах динамічних змін, академічної свободи, педагог зобов’язаний вдосконалювати необхідні компетентності, бути здатним до інновацій та змін, володіти покроковими методиками дослідницького навчання. І педагоги КЗ «ЗОЛОТОНІСЬКА СПЕЦІАЛЬНА ШКОЛА ЧЕРКАСЬКОЇ ОБЛАСНОЇ РАДИ» абсолютно відповідають цим вимогам.</a:t>
            </a:r>
          </a:p>
          <a:p>
            <a:pPr indent="44958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Заклад освіти  у своїй діяльності керується Законами України «Про освіту», «Про повну загальну середню освіту», Положенням про спеціальну школу (зі змінами), затвердженим  постановою  Кабінету  Міністрів  України  від 6 березня  2019 р. №221, Положенням про дистанційну форму здобуття повної загальної середньої освіти, затвердженого наказом Міністерства освіти і науки України від 08.09.2020 № 1115, Законом України від 15.03.2022 №2136  «Про організацію трудових відносин в умовах воєнного стану», нормативно-правовим 	</a:t>
            </a:r>
          </a:p>
          <a:p>
            <a:endParaRPr lang="uk-UA" sz="20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076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C03BB9-6951-DA57-3F91-F46B43A59CEC}"/>
              </a:ext>
            </a:extLst>
          </p:cNvPr>
          <p:cNvSpPr txBox="1"/>
          <p:nvPr/>
        </p:nvSpPr>
        <p:spPr>
          <a:xfrm>
            <a:off x="525294" y="894945"/>
            <a:ext cx="11206263" cy="6186822"/>
          </a:xfrm>
          <a:prstGeom prst="rect">
            <a:avLst/>
          </a:prstGeom>
          <a:noFill/>
        </p:spPr>
        <p:txBody>
          <a:bodyPr wrap="square" rtlCol="0">
            <a:spAutoFit/>
          </a:bodyPr>
          <a:lstStyle/>
          <a:p>
            <a:pPr indent="44958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забезпеченням Нової української школи, іншими нормативно-правовими актами, Статутом школи, Колективним договором на 2022-2027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р.р</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Орієнтуючись на діяльнісний,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проєктний</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компетентнісний</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і інтегровані підходи розбудови змісту освіти, з метою підвищення ефективності організації освітнього процесу у 2023-2024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н.р</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педагогічний колектив закладу працював  над реалізацією науково-методичної проблеми </a:t>
            </a:r>
            <a:r>
              <a:rPr lang="uk-UA" sz="2000" b="1"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«Формування ключових </a:t>
            </a:r>
            <a:r>
              <a:rPr lang="uk-UA" sz="2000" b="1" i="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компетентностей</a:t>
            </a:r>
            <a:r>
              <a:rPr lang="uk-UA" sz="2000" b="1" i="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учнів з особливими освітніми потребами в умовах сучасних освітніх трансформацій».</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Мета якої - створення безпечних і комфортних умов для вільного розвитку ключових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компетентностей</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у здобувачів освіти, які дозволяють їм бути готовими до свідомого самовизначення з урахуванням не тільки своїх нахилів і здібностей, але й інтересів суспільства; досягнення високої якості освіти і розвитку партнерської взаємодії та удосконалення професійної майстерності, розвитку творчої ініціативи педагогів в умовах освітніх трансформацій.</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Упродовж навчального року у школі працювало 4 методичні спільноти:</a:t>
            </a:r>
          </a:p>
          <a:p>
            <a:pPr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м/с вчителів початкових класів та логопеда (керівник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Локоть</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Ю.В.);</a:t>
            </a:r>
          </a:p>
          <a:p>
            <a:pPr algn="just">
              <a:lnSpc>
                <a:spcPct val="115000"/>
              </a:lnSpc>
              <a:spcAft>
                <a:spcPts val="800"/>
              </a:spcAft>
            </a:pPr>
            <a:endPar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uk-UA" sz="20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169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3E21DF-BBDA-22F4-31DB-120F2E56440F}"/>
              </a:ext>
            </a:extLst>
          </p:cNvPr>
          <p:cNvSpPr txBox="1"/>
          <p:nvPr/>
        </p:nvSpPr>
        <p:spPr>
          <a:xfrm>
            <a:off x="525294" y="875489"/>
            <a:ext cx="11060349" cy="5663089"/>
          </a:xfrm>
          <a:prstGeom prst="rect">
            <a:avLst/>
          </a:prstGeom>
          <a:noFill/>
        </p:spPr>
        <p:txBody>
          <a:bodyPr wrap="square" rtlCol="0">
            <a:spAutoFit/>
          </a:bodyPr>
          <a:lstStyle/>
          <a:p>
            <a:pPr marL="342900" lvl="0" indent="-342900" algn="just">
              <a:lnSpc>
                <a:spcPct val="115000"/>
              </a:lnSpc>
              <a:buFont typeface="Times New Roman" panose="02020603050405020304" pitchFamily="18" charset="0"/>
              <a:buChar char="-"/>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м/с вчителів-</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предметників</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(керівник Горьова І.М.);</a:t>
            </a:r>
          </a:p>
          <a:p>
            <a:pPr marL="342900" lvl="0" indent="-342900" algn="just">
              <a:lnSpc>
                <a:spcPct val="115000"/>
              </a:lnSpc>
              <a:buFont typeface="Times New Roman" panose="02020603050405020304" pitchFamily="18" charset="0"/>
              <a:buChar char="-"/>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м/с класних керівників (керівник Марченко Л.М.);</a:t>
            </a:r>
          </a:p>
          <a:p>
            <a:pPr marL="342900" lvl="0" indent="-342900" algn="just">
              <a:lnSpc>
                <a:spcPct val="115000"/>
              </a:lnSpc>
              <a:spcAft>
                <a:spcPts val="800"/>
              </a:spcAft>
              <a:buFont typeface="Times New Roman" panose="02020603050405020304" pitchFamily="18" charset="0"/>
              <a:buChar char="-"/>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м/с вихователів (керівник Яковлева Ж.А.).</a:t>
            </a:r>
          </a:p>
          <a:p>
            <a:pPr indent="22860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Координацію роботи методичних спільнот здійснювала методична рада закладу як осередок методичної та інноваційної діяльності (керівник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Гасаненко</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О.В.)</a:t>
            </a:r>
          </a:p>
          <a:p>
            <a:pPr indent="449580" algn="just">
              <a:lnSpc>
                <a:spcPct val="115000"/>
              </a:lnSpc>
              <a:spcAft>
                <a:spcPts val="800"/>
              </a:spcAft>
            </a:pP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У  2023-2024 </a:t>
            </a:r>
            <a:r>
              <a:rPr lang="uk-UA" sz="2000" b="1" kern="1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н.р</a:t>
            </a:r>
            <a:r>
              <a:rPr lang="uk-UA" sz="20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в закладі  активно проходили предметні тижні, методичні засідання, творчі звіти. Важливою ділянкою інноваційної роботи було проведення психолого-педагогічних семінарів, семінарів-практикумів та майстер-класів, які є формою поширення передового педагогічного досвіду. </a:t>
            </a:r>
          </a:p>
          <a:p>
            <a:pPr algn="just">
              <a:lnSpc>
                <a:spcPct val="115000"/>
              </a:lnSpc>
            </a:pPr>
            <a:r>
              <a:rPr lang="uk-UA"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При організації освітнього процесу  із використанням технологій дистанційного навчання в умовах воєнного стану здійснювався психологічний супровід учасників освітнього процесу. Вчителями  початкових класів проводилися мотиваційні п’ятихвилинні «ранкові зустрічі» та загально-розвиваючі заняття;  практичним психологом, вчителями-</a:t>
            </a:r>
            <a:r>
              <a:rPr lang="uk-UA" sz="2000" b="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предметниками</a:t>
            </a:r>
            <a:r>
              <a:rPr lang="uk-UA"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для учнів усіх вікових категорій психологічні хвилинки.</a:t>
            </a:r>
          </a:p>
          <a:p>
            <a:endParaRPr lang="uk-UA" sz="20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118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Custom 24">
      <a:dk1>
        <a:srgbClr val="000000"/>
      </a:dk1>
      <a:lt1>
        <a:srgbClr val="FFFFFF"/>
      </a:lt1>
      <a:dk2>
        <a:srgbClr val="000000"/>
      </a:dk2>
      <a:lt2>
        <a:srgbClr val="E6E6E6"/>
      </a:lt2>
      <a:accent1>
        <a:srgbClr val="264653"/>
      </a:accent1>
      <a:accent2>
        <a:srgbClr val="2A9D8F"/>
      </a:accent2>
      <a:accent3>
        <a:srgbClr val="E9C46A"/>
      </a:accent3>
      <a:accent4>
        <a:srgbClr val="F4A261"/>
      </a:accent4>
      <a:accent5>
        <a:srgbClr val="E76F51"/>
      </a:accent5>
      <a:accent6>
        <a:srgbClr val="FFFFFF"/>
      </a:accent6>
      <a:hlink>
        <a:srgbClr val="FFFFFF"/>
      </a:hlink>
      <a:folHlink>
        <a:srgbClr val="FFFFFF"/>
      </a:folHlink>
    </a:clrScheme>
    <a:fontScheme name="Heritage and History">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spanic Heritage Template_LW.pot  -  AutoRecovered" id="{0019F9B1-4944-4C3D-BD71-31454C82D899}" vid="{3EED11B8-4CEA-4EF8-BEA8-9CD170BA1D8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65C0B3-7604-4D93-9F1C-981C40B4424F}">
  <ds:schemaRefs>
    <ds:schemaRef ds:uri="http://schemas.microsoft.com/sharepoint/v3/contenttype/forms"/>
  </ds:schemaRefs>
</ds:datastoreItem>
</file>

<file path=customXml/itemProps2.xml><?xml version="1.0" encoding="utf-8"?>
<ds:datastoreItem xmlns:ds="http://schemas.openxmlformats.org/officeDocument/2006/customXml" ds:itemID="{34480248-08AD-4620-9429-5404D9635227}">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EAD7087E-F9AD-4FB2-8304-C563CC8DFA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4547</Words>
  <Application>Microsoft Office PowerPoint</Application>
  <PresentationFormat>Широкий екран</PresentationFormat>
  <Paragraphs>217</Paragraphs>
  <Slides>38</Slides>
  <Notes>1</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38</vt:i4>
      </vt:variant>
    </vt:vector>
  </HeadingPairs>
  <TitlesOfParts>
    <vt:vector size="43" baseType="lpstr">
      <vt:lpstr>Arial</vt:lpstr>
      <vt:lpstr>Calibri</vt:lpstr>
      <vt:lpstr>Segoe UI</vt:lpstr>
      <vt:lpstr>Times New Roman</vt:lpstr>
      <vt:lpstr>2_Office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2021-01-14T05:24:35Z</dcterms:created>
  <dcterms:modified xsi:type="dcterms:W3CDTF">2024-06-14T08:18:59Z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